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415" r:id="rId2"/>
    <p:sldId id="417" r:id="rId3"/>
    <p:sldId id="418" r:id="rId4"/>
    <p:sldId id="419" r:id="rId5"/>
    <p:sldId id="420" r:id="rId6"/>
    <p:sldId id="421" r:id="rId7"/>
    <p:sldId id="429" r:id="rId8"/>
    <p:sldId id="422" r:id="rId9"/>
    <p:sldId id="423" r:id="rId10"/>
    <p:sldId id="424" r:id="rId11"/>
    <p:sldId id="425" r:id="rId12"/>
    <p:sldId id="426" r:id="rId13"/>
    <p:sldId id="427" r:id="rId14"/>
    <p:sldId id="428" r:id="rId15"/>
  </p:sldIdLst>
  <p:sldSz cx="9144000" cy="6858000" type="screen4x3"/>
  <p:notesSz cx="6858000" cy="92964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6600CC"/>
    <a:srgbClr val="000066"/>
    <a:srgbClr val="CC9900"/>
    <a:srgbClr val="FFCC00"/>
    <a:srgbClr val="666699"/>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71807" autoAdjust="0"/>
  </p:normalViewPr>
  <p:slideViewPr>
    <p:cSldViewPr>
      <p:cViewPr varScale="1">
        <p:scale>
          <a:sx n="83" d="100"/>
          <a:sy n="83" d="100"/>
        </p:scale>
        <p:origin x="22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80"/>
    </p:cViewPr>
  </p:sorterViewPr>
  <p:notesViewPr>
    <p:cSldViewPr>
      <p:cViewPr>
        <p:scale>
          <a:sx n="110" d="100"/>
          <a:sy n="110" d="100"/>
        </p:scale>
        <p:origin x="2538" y="-12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dirty="0"/>
          </a:p>
        </p:txBody>
      </p:sp>
      <p:sp>
        <p:nvSpPr>
          <p:cNvPr id="78851"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8852"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dirty="0"/>
          </a:p>
        </p:txBody>
      </p:sp>
      <p:sp>
        <p:nvSpPr>
          <p:cNvPr id="78853"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5912B3-8E8F-4F18-91CD-BDA4EB22A074}" type="slidenum">
              <a:rPr lang="en-US"/>
              <a:pPr>
                <a:defRPr/>
              </a:pPr>
              <a:t>‹#›</a:t>
            </a:fld>
            <a:endParaRPr lang="en-US" dirty="0"/>
          </a:p>
        </p:txBody>
      </p:sp>
    </p:spTree>
    <p:extLst>
      <p:ext uri="{BB962C8B-B14F-4D97-AF65-F5344CB8AC3E}">
        <p14:creationId xmlns:p14="http://schemas.microsoft.com/office/powerpoint/2010/main" val="1833785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defRPr sz="1200"/>
            </a:lvl1pPr>
          </a:lstStyle>
          <a:p>
            <a:pPr>
              <a:defRPr/>
            </a:pPr>
            <a:endParaRPr lang="en-US" dirty="0"/>
          </a:p>
        </p:txBody>
      </p:sp>
      <p:sp>
        <p:nvSpPr>
          <p:cNvPr id="2048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dirty="0"/>
          </a:p>
        </p:txBody>
      </p:sp>
      <p:sp>
        <p:nvSpPr>
          <p:cNvPr id="5632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defRPr sz="1200"/>
            </a:lvl1pPr>
          </a:lstStyle>
          <a:p>
            <a:pPr>
              <a:defRPr/>
            </a:pPr>
            <a:endParaRPr lang="en-US" dirty="0"/>
          </a:p>
        </p:txBody>
      </p:sp>
      <p:sp>
        <p:nvSpPr>
          <p:cNvPr id="2048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AB7AD6A1-345F-4F9F-B8B5-A05F6A09A6DA}" type="slidenum">
              <a:rPr lang="en-US"/>
              <a:pPr>
                <a:defRPr/>
              </a:pPr>
              <a:t>‹#›</a:t>
            </a:fld>
            <a:endParaRPr lang="en-US" dirty="0"/>
          </a:p>
        </p:txBody>
      </p:sp>
    </p:spTree>
    <p:extLst>
      <p:ext uri="{BB962C8B-B14F-4D97-AF65-F5344CB8AC3E}">
        <p14:creationId xmlns:p14="http://schemas.microsoft.com/office/powerpoint/2010/main" val="8334999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343400"/>
            <a:ext cx="5791200" cy="4183063"/>
          </a:xfrm>
        </p:spPr>
        <p:txBody>
          <a:bodyPr/>
          <a:lstStyle/>
          <a:p>
            <a:r>
              <a:rPr lang="en-US" sz="1600" dirty="0" smtClean="0"/>
              <a:t>Good afternoon, I am Melissa Gower, Senior Advisor, Policy Analyst with the Chickasaw Nation in Oklahoma.</a:t>
            </a:r>
          </a:p>
          <a:p>
            <a:endParaRPr lang="en-US" sz="1600" dirty="0"/>
          </a:p>
          <a:p>
            <a:r>
              <a:rPr lang="en-US" sz="1600" dirty="0" smtClean="0"/>
              <a:t>I also serve as the TTAG Alternate for Oklahoma Area and Chair &amp; Co-Chair several TTAG and MMPC committees.</a:t>
            </a:r>
          </a:p>
          <a:p>
            <a:endParaRPr lang="en-US" sz="1600" dirty="0"/>
          </a:p>
          <a:p>
            <a:r>
              <a:rPr lang="en-US" sz="1600" dirty="0" smtClean="0"/>
              <a:t>You have heard a great overview of the new payment reforms and the fact that they do affect Indian Country and our tribal facilities.  Now I want to share with you a specific tribal story about the effect one of the payment reforms has had on the Chickasaw Nation, the Hospital Acquired Conditions.</a:t>
            </a:r>
          </a:p>
          <a:p>
            <a:endParaRPr lang="en-US" sz="1600" dirty="0"/>
          </a:p>
          <a:p>
            <a:r>
              <a:rPr lang="en-US" sz="1600" dirty="0" smtClean="0"/>
              <a:t>Now is the time to begin studying and learning about all these new changes and how they can affect your health facility.</a:t>
            </a:r>
            <a:endParaRPr lang="en-US" sz="16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a:t>
            </a:fld>
            <a:endParaRPr lang="en-US" dirty="0"/>
          </a:p>
        </p:txBody>
      </p:sp>
    </p:spTree>
    <p:extLst>
      <p:ext uri="{BB962C8B-B14F-4D97-AF65-F5344CB8AC3E}">
        <p14:creationId xmlns:p14="http://schemas.microsoft.com/office/powerpoint/2010/main" val="2022373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6425"/>
            <a:ext cx="5791200" cy="4183063"/>
          </a:xfrm>
        </p:spPr>
        <p:txBody>
          <a:bodyPr/>
          <a:lstStyle/>
          <a:p>
            <a:pPr marL="0" indent="0" eaLnBrk="1" hangingPunct="1">
              <a:lnSpc>
                <a:spcPct val="90000"/>
              </a:lnSpc>
              <a:buClr>
                <a:srgbClr val="6600CC"/>
              </a:buClr>
              <a:buSzTx/>
              <a:buNone/>
            </a:pPr>
            <a:r>
              <a:rPr lang="en-US" sz="1400" dirty="0" smtClean="0"/>
              <a:t>Now, I want to shift to a new workgroup that has been developed by the Medicare</a:t>
            </a:r>
            <a:r>
              <a:rPr lang="en-US" sz="1400" dirty="0"/>
              <a:t>, Medicaid and Health Reform Policy Committee </a:t>
            </a:r>
            <a:r>
              <a:rPr lang="en-US" sz="1400" dirty="0" smtClean="0"/>
              <a:t>called Payment Reform, to work on all the new payment reforms and their effect on Indian Healthcare facilities.</a:t>
            </a:r>
            <a:endParaRPr lang="en-US" sz="1400" dirty="0"/>
          </a:p>
          <a:p>
            <a:pPr marL="0" indent="0" eaLnBrk="1" hangingPunct="1">
              <a:lnSpc>
                <a:spcPct val="90000"/>
              </a:lnSpc>
              <a:buClr>
                <a:srgbClr val="6600CC"/>
              </a:buClr>
              <a:buSzTx/>
              <a:buNone/>
            </a:pPr>
            <a:endParaRPr lang="en-US" sz="1400" dirty="0"/>
          </a:p>
          <a:p>
            <a:r>
              <a:rPr lang="en-US" sz="1400" dirty="0" smtClean="0"/>
              <a:t>The workgroup’s purpose is to review and understand the new CMS payment </a:t>
            </a:r>
            <a:r>
              <a:rPr lang="en-US" sz="1400" dirty="0"/>
              <a:t>reform programs, including the Electronic Health </a:t>
            </a:r>
            <a:r>
              <a:rPr lang="en-US" sz="1400" dirty="0" smtClean="0"/>
              <a:t>Records Incentive </a:t>
            </a:r>
            <a:r>
              <a:rPr lang="en-US" sz="1400" dirty="0"/>
              <a:t>Program, the Physician Quality Reporting </a:t>
            </a:r>
            <a:r>
              <a:rPr lang="en-US" sz="1400" dirty="0" smtClean="0"/>
              <a:t>System, and </a:t>
            </a:r>
            <a:r>
              <a:rPr lang="en-US" sz="1400" dirty="0"/>
              <a:t>the Value-Based Payment </a:t>
            </a:r>
            <a:r>
              <a:rPr lang="en-US" sz="1400" dirty="0" smtClean="0"/>
              <a:t>Modifier, which were discussed in more detail by both Akilah and Michael.</a:t>
            </a:r>
            <a:endParaRPr lang="en-US" sz="1400" dirty="0"/>
          </a:p>
          <a:p>
            <a:r>
              <a:rPr lang="en-US" sz="1400" dirty="0" smtClean="0"/>
              <a:t>As they stated some </a:t>
            </a:r>
            <a:r>
              <a:rPr lang="en-US" sz="1400" dirty="0"/>
              <a:t>of these programs previously provided incentives for participation, but are now transitioning into penalty phases in which Medicare reimbursements are reduced for failure to comply.</a:t>
            </a:r>
          </a:p>
          <a:p>
            <a:r>
              <a:rPr lang="en-US" sz="1400" dirty="0" smtClean="0"/>
              <a:t>As I have discussed, some programs such </a:t>
            </a:r>
            <a:r>
              <a:rPr lang="en-US" sz="1400" dirty="0"/>
              <a:t>as the Hospital Acquired Conditions </a:t>
            </a:r>
            <a:r>
              <a:rPr lang="en-US" sz="1400" dirty="0" smtClean="0"/>
              <a:t>Program</a:t>
            </a:r>
            <a:r>
              <a:rPr lang="en-US" sz="1400" dirty="0"/>
              <a:t>, impose penalties based on formulas that can be detrimental to </a:t>
            </a:r>
            <a:r>
              <a:rPr lang="en-US" sz="1400" dirty="0" smtClean="0"/>
              <a:t>tribal </a:t>
            </a:r>
            <a:r>
              <a:rPr lang="en-US" sz="1400" dirty="0"/>
              <a:t>providers.</a:t>
            </a:r>
          </a:p>
          <a:p>
            <a:r>
              <a:rPr lang="en-US" sz="1400" dirty="0"/>
              <a:t>Additionally, many of the quality reporting programs do not include measures that tribes already must report</a:t>
            </a:r>
            <a:r>
              <a:rPr lang="en-US" sz="1400" dirty="0" smtClean="0"/>
              <a:t>.</a:t>
            </a:r>
            <a:endParaRPr lang="en-US" sz="14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10</a:t>
            </a:fld>
            <a:endParaRPr lang="en-US" dirty="0"/>
          </a:p>
        </p:txBody>
      </p:sp>
    </p:spTree>
    <p:extLst>
      <p:ext uri="{BB962C8B-B14F-4D97-AF65-F5344CB8AC3E}">
        <p14:creationId xmlns:p14="http://schemas.microsoft.com/office/powerpoint/2010/main" val="2414822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800" dirty="0" smtClean="0"/>
              <a:t>The Payment </a:t>
            </a:r>
            <a:r>
              <a:rPr lang="en-US" sz="1800" dirty="0"/>
              <a:t>Reform Workgroup </a:t>
            </a:r>
            <a:r>
              <a:rPr lang="en-US" sz="1800" dirty="0" smtClean="0"/>
              <a:t>was formed in Spring of this year and meets once a month, via conference call.</a:t>
            </a:r>
          </a:p>
          <a:p>
            <a:pPr lvl="0"/>
            <a:r>
              <a:rPr lang="en-US" sz="1800" dirty="0" smtClean="0"/>
              <a:t>We are hopeful that CMS and IHS will continue to engage and develop a more formal inter-agency </a:t>
            </a:r>
            <a:r>
              <a:rPr lang="en-US" sz="1800" dirty="0"/>
              <a:t>workgroup </a:t>
            </a:r>
            <a:r>
              <a:rPr lang="en-US" sz="1800" dirty="0" smtClean="0"/>
              <a:t>to </a:t>
            </a:r>
            <a:r>
              <a:rPr lang="en-US" sz="1800" dirty="0"/>
              <a:t>address how the payment reform programs impact Indian </a:t>
            </a:r>
            <a:r>
              <a:rPr lang="en-US" sz="1800" dirty="0" smtClean="0"/>
              <a:t>Country so we can have a voice on the front end of these reforms.</a:t>
            </a:r>
            <a:endParaRPr lang="en-US" sz="1800" dirty="0"/>
          </a:p>
          <a:p>
            <a:pPr lvl="0"/>
            <a:r>
              <a:rPr lang="en-US" sz="1800" dirty="0"/>
              <a:t>The </a:t>
            </a:r>
            <a:r>
              <a:rPr lang="en-US" sz="1800" dirty="0" smtClean="0"/>
              <a:t>MMPC, and in particular the workgroup, and </a:t>
            </a:r>
            <a:r>
              <a:rPr lang="en-US" sz="1800" dirty="0"/>
              <a:t>tribes </a:t>
            </a:r>
            <a:r>
              <a:rPr lang="en-US" sz="1800" dirty="0" smtClean="0"/>
              <a:t>will work </a:t>
            </a:r>
            <a:r>
              <a:rPr lang="en-US" sz="1800" dirty="0"/>
              <a:t>to engage CMS on the </a:t>
            </a:r>
            <a:r>
              <a:rPr lang="en-US" sz="1800" dirty="0" smtClean="0"/>
              <a:t>Merit Based Incentive Payment System regulations </a:t>
            </a:r>
            <a:r>
              <a:rPr lang="en-US" sz="1800" dirty="0"/>
              <a:t>that will be issued to ensure measures that tribes already use are included in the required quality measures</a:t>
            </a:r>
            <a:r>
              <a:rPr lang="en-US" sz="1800" dirty="0" smtClean="0"/>
              <a:t>.</a:t>
            </a:r>
            <a:endParaRPr lang="en-US" sz="18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11</a:t>
            </a:fld>
            <a:endParaRPr lang="en-US" dirty="0"/>
          </a:p>
        </p:txBody>
      </p:sp>
    </p:spTree>
    <p:extLst>
      <p:ext uri="{BB962C8B-B14F-4D97-AF65-F5344CB8AC3E}">
        <p14:creationId xmlns:p14="http://schemas.microsoft.com/office/powerpoint/2010/main" val="226803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267200"/>
            <a:ext cx="6172200" cy="4419600"/>
          </a:xfrm>
        </p:spPr>
        <p:txBody>
          <a:bodyPr/>
          <a:lstStyle/>
          <a:p>
            <a:pPr marL="0" indent="0" eaLnBrk="1" hangingPunct="1">
              <a:spcBef>
                <a:spcPts val="0"/>
              </a:spcBef>
              <a:buClr>
                <a:srgbClr val="6600CC"/>
              </a:buClr>
              <a:buSzTx/>
              <a:buNone/>
            </a:pPr>
            <a:r>
              <a:rPr lang="en-US" sz="1400" dirty="0" smtClean="0"/>
              <a:t>On Aug</a:t>
            </a:r>
            <a:r>
              <a:rPr lang="en-US" sz="1400" dirty="0"/>
              <a:t>. 27, </a:t>
            </a:r>
            <a:r>
              <a:rPr lang="en-US" sz="1400" dirty="0" smtClean="0"/>
              <a:t>we had our third meeting.  It was very successful.  We discussed the following agenda </a:t>
            </a:r>
            <a:r>
              <a:rPr lang="en-US" sz="1400" dirty="0"/>
              <a:t>items:</a:t>
            </a:r>
          </a:p>
          <a:p>
            <a:pPr marL="0" indent="0" eaLnBrk="1" hangingPunct="1">
              <a:spcBef>
                <a:spcPts val="0"/>
              </a:spcBef>
              <a:buClr>
                <a:srgbClr val="6600CC"/>
              </a:buClr>
              <a:buSzTx/>
              <a:buNone/>
            </a:pPr>
            <a:endParaRPr lang="en-US" sz="1400" dirty="0"/>
          </a:p>
          <a:p>
            <a:pPr eaLnBrk="1" hangingPunct="1">
              <a:spcBef>
                <a:spcPts val="0"/>
              </a:spcBef>
              <a:buClr>
                <a:srgbClr val="6600CC"/>
              </a:buClr>
              <a:buSzTx/>
              <a:buAutoNum type="arabicPeriod"/>
            </a:pPr>
            <a:r>
              <a:rPr lang="en-US" sz="1400" dirty="0" smtClean="0"/>
              <a:t>  Medicare </a:t>
            </a:r>
            <a:r>
              <a:rPr lang="en-US" sz="1400" dirty="0"/>
              <a:t>Quality Reporting Payment &amp; Penalties Chart – </a:t>
            </a:r>
            <a:r>
              <a:rPr lang="en-US" sz="1400" dirty="0" smtClean="0"/>
              <a:t>Workgroup </a:t>
            </a:r>
            <a:r>
              <a:rPr lang="en-US" sz="1400" dirty="0"/>
              <a:t>decided to distribute the chart to Indian </a:t>
            </a:r>
            <a:r>
              <a:rPr lang="en-US" sz="1400" dirty="0" smtClean="0"/>
              <a:t>Country through NIHB and TSGAC websites – Akilah went over this chart earlier this morning. </a:t>
            </a:r>
            <a:endParaRPr lang="en-US" sz="1400" dirty="0"/>
          </a:p>
          <a:p>
            <a:pPr eaLnBrk="1" hangingPunct="1">
              <a:spcBef>
                <a:spcPts val="0"/>
              </a:spcBef>
              <a:buClr>
                <a:srgbClr val="6600CC"/>
              </a:buClr>
              <a:buSzTx/>
              <a:buAutoNum type="arabicPeriod"/>
            </a:pPr>
            <a:r>
              <a:rPr lang="en-US" sz="1400" dirty="0" smtClean="0"/>
              <a:t> Training </a:t>
            </a:r>
            <a:r>
              <a:rPr lang="en-US" sz="1400" dirty="0"/>
              <a:t>on Payment Reforms:</a:t>
            </a:r>
          </a:p>
          <a:p>
            <a:pPr eaLnBrk="1" hangingPunct="1">
              <a:spcBef>
                <a:spcPts val="0"/>
              </a:spcBef>
              <a:buClr>
                <a:srgbClr val="6600CC"/>
              </a:buClr>
              <a:buSzTx/>
            </a:pPr>
            <a:r>
              <a:rPr lang="en-US" sz="1400" dirty="0"/>
              <a:t>IHS Training Plan – PQRS Trainings</a:t>
            </a:r>
          </a:p>
          <a:p>
            <a:pPr eaLnBrk="1" hangingPunct="1">
              <a:spcBef>
                <a:spcPts val="0"/>
              </a:spcBef>
              <a:buClr>
                <a:srgbClr val="6600CC"/>
              </a:buClr>
              <a:buSzTx/>
            </a:pPr>
            <a:r>
              <a:rPr lang="en-US" sz="1400" dirty="0" smtClean="0"/>
              <a:t>Indian Country Training and Technical Assistance gaps </a:t>
            </a:r>
            <a:r>
              <a:rPr lang="en-US" sz="1400" dirty="0"/>
              <a:t>and needs – </a:t>
            </a:r>
            <a:r>
              <a:rPr lang="en-US" sz="1400" dirty="0" smtClean="0"/>
              <a:t>NIHB will gather information through the Area </a:t>
            </a:r>
            <a:r>
              <a:rPr lang="en-US" sz="1400" dirty="0"/>
              <a:t>Health Boards</a:t>
            </a:r>
          </a:p>
          <a:p>
            <a:pPr marL="0" indent="0" eaLnBrk="1" hangingPunct="1">
              <a:spcBef>
                <a:spcPts val="0"/>
              </a:spcBef>
              <a:buClr>
                <a:srgbClr val="6600CC"/>
              </a:buClr>
              <a:buSzTx/>
              <a:buNone/>
            </a:pPr>
            <a:r>
              <a:rPr lang="en-US" sz="1400" dirty="0" smtClean="0"/>
              <a:t>3</a:t>
            </a:r>
            <a:r>
              <a:rPr lang="en-US" sz="1400" dirty="0"/>
              <a:t>.  Reporting Methods Strategy:</a:t>
            </a:r>
          </a:p>
          <a:p>
            <a:pPr eaLnBrk="1" hangingPunct="1">
              <a:spcBef>
                <a:spcPts val="0"/>
              </a:spcBef>
              <a:buClr>
                <a:srgbClr val="6600CC"/>
              </a:buClr>
              <a:buSzTx/>
            </a:pPr>
            <a:r>
              <a:rPr lang="en-US" sz="1400" dirty="0" smtClean="0"/>
              <a:t>Various strategies were discussed, a few are:</a:t>
            </a:r>
          </a:p>
          <a:p>
            <a:pPr eaLnBrk="1" hangingPunct="1">
              <a:spcBef>
                <a:spcPts val="0"/>
              </a:spcBef>
              <a:buClr>
                <a:srgbClr val="6600CC"/>
              </a:buClr>
              <a:buSzTx/>
            </a:pPr>
            <a:r>
              <a:rPr lang="en-US" sz="1400" dirty="0" smtClean="0"/>
              <a:t>-Do we want an exemption for Indian </a:t>
            </a:r>
            <a:r>
              <a:rPr lang="en-US" sz="1400" dirty="0"/>
              <a:t>health from GPRA </a:t>
            </a:r>
            <a:r>
              <a:rPr lang="en-US" sz="1400" dirty="0" smtClean="0"/>
              <a:t>reporting that we are doing today and utilize the new payment reform reporting tools?</a:t>
            </a:r>
            <a:endParaRPr lang="en-US" sz="1400" dirty="0"/>
          </a:p>
          <a:p>
            <a:pPr eaLnBrk="1" hangingPunct="1">
              <a:spcBef>
                <a:spcPts val="0"/>
              </a:spcBef>
              <a:buClr>
                <a:srgbClr val="6600CC"/>
              </a:buClr>
              <a:buSzTx/>
            </a:pPr>
            <a:r>
              <a:rPr lang="en-US" sz="1400" dirty="0" smtClean="0"/>
              <a:t>-Do we want to use </a:t>
            </a:r>
            <a:r>
              <a:rPr lang="en-US" sz="1400" dirty="0"/>
              <a:t>GPRA </a:t>
            </a:r>
            <a:r>
              <a:rPr lang="en-US" sz="1400" dirty="0" smtClean="0"/>
              <a:t>measures that we are currently reporting on instead </a:t>
            </a:r>
            <a:r>
              <a:rPr lang="en-US" sz="1400" dirty="0"/>
              <a:t>of the Medicare and Medicaid clinical quality </a:t>
            </a:r>
            <a:r>
              <a:rPr lang="en-US" sz="1400" dirty="0" smtClean="0"/>
              <a:t>measures?</a:t>
            </a:r>
            <a:endParaRPr lang="en-US" sz="1400" dirty="0"/>
          </a:p>
          <a:p>
            <a:pPr eaLnBrk="1" hangingPunct="1">
              <a:spcBef>
                <a:spcPts val="0"/>
              </a:spcBef>
              <a:buClr>
                <a:srgbClr val="6600CC"/>
              </a:buClr>
              <a:buSzTx/>
            </a:pPr>
            <a:r>
              <a:rPr lang="en-US" sz="1400" dirty="0" smtClean="0"/>
              <a:t>-Utilize the reporting tool for Merit-Based </a:t>
            </a:r>
            <a:r>
              <a:rPr lang="en-US" sz="1400" dirty="0"/>
              <a:t>Incentive Payment System </a:t>
            </a:r>
            <a:r>
              <a:rPr lang="en-US" sz="1400" dirty="0" smtClean="0"/>
              <a:t>for </a:t>
            </a:r>
            <a:r>
              <a:rPr lang="en-US" sz="1400" dirty="0"/>
              <a:t>Medicare Part B payments </a:t>
            </a:r>
            <a:r>
              <a:rPr lang="en-US" sz="1400" dirty="0" smtClean="0"/>
              <a:t>in 2018.</a:t>
            </a:r>
            <a:endParaRPr lang="en-US" sz="1400" dirty="0"/>
          </a:p>
          <a:p>
            <a:pPr eaLnBrk="1" hangingPunct="1">
              <a:spcBef>
                <a:spcPts val="0"/>
              </a:spcBef>
              <a:buClr>
                <a:srgbClr val="6600CC"/>
              </a:buClr>
              <a:buSzTx/>
            </a:pPr>
            <a:r>
              <a:rPr lang="en-US" sz="1400" dirty="0" smtClean="0"/>
              <a:t>-Do we want IHS </a:t>
            </a:r>
            <a:r>
              <a:rPr lang="en-US" sz="1400" dirty="0"/>
              <a:t>and tribes </a:t>
            </a:r>
            <a:r>
              <a:rPr lang="en-US" sz="1400" dirty="0" smtClean="0"/>
              <a:t>to align </a:t>
            </a:r>
            <a:r>
              <a:rPr lang="en-US" sz="1400" dirty="0"/>
              <a:t>their quality assurance with the Medicare and Medicaid </a:t>
            </a:r>
            <a:r>
              <a:rPr lang="en-US" sz="1400" dirty="0" smtClean="0"/>
              <a:t>approaches</a:t>
            </a:r>
            <a:r>
              <a:rPr lang="en-US" sz="1400" dirty="0"/>
              <a:t>?</a:t>
            </a:r>
            <a:endParaRPr lang="en-US" sz="14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12</a:t>
            </a:fld>
            <a:endParaRPr lang="en-US" dirty="0"/>
          </a:p>
        </p:txBody>
      </p:sp>
    </p:spTree>
    <p:extLst>
      <p:ext uri="{BB962C8B-B14F-4D97-AF65-F5344CB8AC3E}">
        <p14:creationId xmlns:p14="http://schemas.microsoft.com/office/powerpoint/2010/main" val="11798687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6425"/>
            <a:ext cx="6096000" cy="4183063"/>
          </a:xfrm>
        </p:spPr>
        <p:txBody>
          <a:bodyPr/>
          <a:lstStyle/>
          <a:p>
            <a:pPr eaLnBrk="1" hangingPunct="1">
              <a:spcBef>
                <a:spcPts val="0"/>
              </a:spcBef>
              <a:buClr>
                <a:srgbClr val="6600CC"/>
              </a:buClr>
              <a:buSzTx/>
              <a:buAutoNum type="arabicPeriod" startAt="4"/>
            </a:pPr>
            <a:r>
              <a:rPr lang="en-US" sz="1400" dirty="0" smtClean="0"/>
              <a:t>  To </a:t>
            </a:r>
            <a:r>
              <a:rPr lang="en-US" sz="1400" dirty="0"/>
              <a:t>assist in developing a policy strategy, the TSGAC requested IHS </a:t>
            </a:r>
            <a:r>
              <a:rPr lang="en-US" sz="1400" dirty="0" smtClean="0"/>
              <a:t>to conduct </a:t>
            </a:r>
            <a:r>
              <a:rPr lang="en-US" sz="1400" dirty="0"/>
              <a:t>an analysis and comparison of the GPRA and Clinical Quality Management approaches to include:</a:t>
            </a:r>
          </a:p>
          <a:p>
            <a:pPr lvl="1" eaLnBrk="1" hangingPunct="1">
              <a:spcBef>
                <a:spcPts val="0"/>
              </a:spcBef>
              <a:buClr>
                <a:srgbClr val="6600CC"/>
              </a:buClr>
              <a:buSzTx/>
              <a:buFont typeface="Wingdings" panose="05000000000000000000" pitchFamily="2" charset="2"/>
              <a:buChar char="§"/>
            </a:pPr>
            <a:r>
              <a:rPr lang="en-US" sz="1400" dirty="0"/>
              <a:t>Timelines for each (are they the same or different?)</a:t>
            </a:r>
          </a:p>
          <a:p>
            <a:pPr lvl="1" eaLnBrk="1" hangingPunct="1">
              <a:spcBef>
                <a:spcPts val="0"/>
              </a:spcBef>
              <a:buClr>
                <a:srgbClr val="6600CC"/>
              </a:buClr>
              <a:buSzTx/>
              <a:buFont typeface="Wingdings" panose="05000000000000000000" pitchFamily="2" charset="2"/>
              <a:buChar char="§"/>
            </a:pPr>
            <a:r>
              <a:rPr lang="en-US" sz="1400" dirty="0"/>
              <a:t>Type of data collection (What types of data are being collected?  Are they the same or different?)</a:t>
            </a:r>
          </a:p>
          <a:p>
            <a:pPr lvl="1" eaLnBrk="1" hangingPunct="1">
              <a:spcBef>
                <a:spcPts val="0"/>
              </a:spcBef>
              <a:buClr>
                <a:srgbClr val="6600CC"/>
              </a:buClr>
              <a:buSzTx/>
              <a:buFont typeface="Wingdings" panose="05000000000000000000" pitchFamily="2" charset="2"/>
              <a:buChar char="§"/>
            </a:pPr>
            <a:r>
              <a:rPr lang="en-US" sz="1400" dirty="0"/>
              <a:t>Cost of data collection (What is the cost, to include equipment and software and human resources, of GPRA data collection system wide?  How does that compare to the estimated cost of collecting data under Clinical Quality Management approaches that are in regulation or proposed regulations?  What is the cost of doing both, versus one or another?)</a:t>
            </a:r>
          </a:p>
          <a:p>
            <a:pPr lvl="1" eaLnBrk="1" hangingPunct="1">
              <a:spcBef>
                <a:spcPts val="0"/>
              </a:spcBef>
              <a:buClr>
                <a:srgbClr val="6600CC"/>
              </a:buClr>
              <a:buSzTx/>
              <a:buFont typeface="Wingdings" panose="05000000000000000000" pitchFamily="2" charset="2"/>
              <a:buChar char="§"/>
            </a:pPr>
            <a:r>
              <a:rPr lang="en-US" sz="1400" dirty="0"/>
              <a:t>How many self-governance tribes are reporting GPRA data, and how many are not?</a:t>
            </a:r>
          </a:p>
          <a:p>
            <a:pPr lvl="1" eaLnBrk="1" hangingPunct="1">
              <a:spcBef>
                <a:spcPts val="0"/>
              </a:spcBef>
              <a:buClr>
                <a:srgbClr val="6600CC"/>
              </a:buClr>
              <a:buSzTx/>
            </a:pPr>
            <a:endParaRPr lang="en-US" sz="1400" dirty="0"/>
          </a:p>
          <a:p>
            <a:pPr marL="0" indent="0" eaLnBrk="1" hangingPunct="1">
              <a:spcBef>
                <a:spcPts val="0"/>
              </a:spcBef>
              <a:buClr>
                <a:srgbClr val="6600CC"/>
              </a:buClr>
              <a:buSzTx/>
              <a:buNone/>
            </a:pPr>
            <a:r>
              <a:rPr lang="en-US" sz="1400" dirty="0"/>
              <a:t>If </a:t>
            </a:r>
            <a:r>
              <a:rPr lang="en-US" sz="1400" dirty="0" smtClean="0"/>
              <a:t>you are interested </a:t>
            </a:r>
            <a:r>
              <a:rPr lang="en-US" sz="1400" dirty="0"/>
              <a:t>in </a:t>
            </a:r>
            <a:r>
              <a:rPr lang="en-US" sz="1400" dirty="0" smtClean="0"/>
              <a:t>participating in this workgroup we would love to have you and would encourage you to please </a:t>
            </a:r>
            <a:r>
              <a:rPr lang="en-US" sz="1400" dirty="0"/>
              <a:t>contact Devin Delrow, </a:t>
            </a:r>
            <a:r>
              <a:rPr lang="en-US" sz="1400" dirty="0" smtClean="0"/>
              <a:t>NIHB and ask to be put on the Payment Reform Workgroup Mailing List at ddelrow@nihb.org.</a:t>
            </a:r>
            <a:endParaRPr lang="en-US" sz="1400" dirty="0"/>
          </a:p>
          <a:p>
            <a:endParaRPr lang="en-US" sz="16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13</a:t>
            </a:fld>
            <a:endParaRPr lang="en-US" dirty="0"/>
          </a:p>
        </p:txBody>
      </p:sp>
    </p:spTree>
    <p:extLst>
      <p:ext uri="{BB962C8B-B14F-4D97-AF65-F5344CB8AC3E}">
        <p14:creationId xmlns:p14="http://schemas.microsoft.com/office/powerpoint/2010/main" val="2636778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smtClean="0"/>
              <a:t>Thank you very much for listening to my tribal story and for your consideration to become involved in the Payment Reform Workgroup.</a:t>
            </a:r>
            <a:endParaRPr lang="en-US" sz="20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14</a:t>
            </a:fld>
            <a:endParaRPr lang="en-US" dirty="0"/>
          </a:p>
        </p:txBody>
      </p:sp>
    </p:spTree>
    <p:extLst>
      <p:ext uri="{BB962C8B-B14F-4D97-AF65-F5344CB8AC3E}">
        <p14:creationId xmlns:p14="http://schemas.microsoft.com/office/powerpoint/2010/main" val="2678654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6425"/>
            <a:ext cx="6172200" cy="4183063"/>
          </a:xfrm>
        </p:spPr>
        <p:txBody>
          <a:bodyPr/>
          <a:lstStyle/>
          <a:p>
            <a:pPr eaLnBrk="1" hangingPunct="1">
              <a:lnSpc>
                <a:spcPct val="90000"/>
              </a:lnSpc>
              <a:buClr>
                <a:srgbClr val="6600CC"/>
              </a:buClr>
              <a:buSzTx/>
              <a:buFont typeface="Wingdings" pitchFamily="2" charset="2"/>
              <a:buNone/>
            </a:pPr>
            <a:r>
              <a:rPr lang="en-US" sz="1800" u="sng" dirty="0"/>
              <a:t>Hospital Acquired Condition (HAC) Reduction Program</a:t>
            </a:r>
          </a:p>
          <a:p>
            <a:pPr marL="0" eaLnBrk="1" hangingPunct="1">
              <a:lnSpc>
                <a:spcPct val="90000"/>
              </a:lnSpc>
              <a:spcBef>
                <a:spcPts val="0"/>
              </a:spcBef>
              <a:buClr>
                <a:srgbClr val="6600CC"/>
              </a:buClr>
              <a:buSzTx/>
              <a:buFont typeface="Wingdings" pitchFamily="2" charset="2"/>
              <a:buNone/>
            </a:pPr>
            <a:endParaRPr lang="en-US" sz="1800" dirty="0"/>
          </a:p>
          <a:p>
            <a:pPr marL="0" eaLnBrk="1" hangingPunct="1">
              <a:lnSpc>
                <a:spcPct val="90000"/>
              </a:lnSpc>
              <a:spcBef>
                <a:spcPts val="0"/>
              </a:spcBef>
              <a:buClr>
                <a:srgbClr val="6600CC"/>
              </a:buClr>
              <a:buSzTx/>
              <a:buFont typeface="Wingdings" pitchFamily="2" charset="2"/>
              <a:buNone/>
            </a:pPr>
            <a:r>
              <a:rPr lang="en-US" sz="1800" dirty="0" smtClean="0"/>
              <a:t>The HAC program is in Section </a:t>
            </a:r>
            <a:r>
              <a:rPr lang="en-US" sz="1800" dirty="0"/>
              <a:t>3008 of the ACA </a:t>
            </a:r>
            <a:r>
              <a:rPr lang="en-US" sz="1800" dirty="0" smtClean="0"/>
              <a:t>and establishes </a:t>
            </a:r>
            <a:r>
              <a:rPr lang="en-US" sz="1800" dirty="0"/>
              <a:t>a financial incentive program for Inpatient Prospective Payment System (IPPS) hospitals to improve patient safety by applying a one percent payment reduction to hospitals that rank in the lowest-performing percentage of all subsection (d) hospitals with respect to the occurrence of hospital-acquired conditions (HACs) that appear during an applicable hospital stay</a:t>
            </a:r>
            <a:r>
              <a:rPr lang="en-US" sz="1800" dirty="0" smtClean="0"/>
              <a:t>.</a:t>
            </a:r>
          </a:p>
          <a:p>
            <a:pPr marL="0" eaLnBrk="1" hangingPunct="1">
              <a:lnSpc>
                <a:spcPct val="90000"/>
              </a:lnSpc>
              <a:spcBef>
                <a:spcPts val="0"/>
              </a:spcBef>
              <a:buClr>
                <a:srgbClr val="6600CC"/>
              </a:buClr>
              <a:buSzTx/>
              <a:buFont typeface="Wingdings" pitchFamily="2" charset="2"/>
              <a:buNone/>
            </a:pPr>
            <a:endParaRPr lang="en-US" sz="1800" dirty="0"/>
          </a:p>
          <a:p>
            <a:pPr marL="0" eaLnBrk="1" hangingPunct="1">
              <a:lnSpc>
                <a:spcPct val="90000"/>
              </a:lnSpc>
              <a:spcBef>
                <a:spcPts val="0"/>
              </a:spcBef>
              <a:buClr>
                <a:srgbClr val="6600CC"/>
              </a:buClr>
              <a:buSzTx/>
              <a:buFont typeface="Wingdings" pitchFamily="2" charset="2"/>
              <a:buNone/>
            </a:pPr>
            <a:r>
              <a:rPr lang="en-US" sz="1800" dirty="0" smtClean="0"/>
              <a:t>These </a:t>
            </a:r>
            <a:r>
              <a:rPr lang="en-US" sz="1800" dirty="0"/>
              <a:t>HACs are a group of reasonably-preventable conditions selected by CMS that patients did not have upon admission to a hospital, but which developed during the hospital stay.</a:t>
            </a:r>
          </a:p>
          <a:p>
            <a:pPr eaLnBrk="1" hangingPunct="1">
              <a:lnSpc>
                <a:spcPct val="90000"/>
              </a:lnSpc>
              <a:buClr>
                <a:srgbClr val="6600CC"/>
              </a:buClr>
              <a:buSzTx/>
              <a:buFont typeface="Wingdings" pitchFamily="2" charset="2"/>
              <a:buNone/>
            </a:pPr>
            <a:endParaRPr lang="en-US" sz="14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2</a:t>
            </a:fld>
            <a:endParaRPr lang="en-US" dirty="0"/>
          </a:p>
        </p:txBody>
      </p:sp>
    </p:spTree>
    <p:extLst>
      <p:ext uri="{BB962C8B-B14F-4D97-AF65-F5344CB8AC3E}">
        <p14:creationId xmlns:p14="http://schemas.microsoft.com/office/powerpoint/2010/main" val="3922918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416425"/>
            <a:ext cx="5943600" cy="4183063"/>
          </a:xfrm>
        </p:spPr>
        <p:txBody>
          <a:bodyPr/>
          <a:lstStyle/>
          <a:p>
            <a:pPr eaLnBrk="1" hangingPunct="1">
              <a:spcBef>
                <a:spcPts val="0"/>
              </a:spcBef>
              <a:buClr>
                <a:srgbClr val="6600CC"/>
              </a:buClr>
              <a:buSzTx/>
              <a:buNone/>
            </a:pPr>
            <a:r>
              <a:rPr lang="en-US" sz="1600" dirty="0"/>
              <a:t>The HAC program has three </a:t>
            </a:r>
            <a:r>
              <a:rPr lang="en-US" sz="1600" dirty="0" smtClean="0"/>
              <a:t>measures:</a:t>
            </a:r>
            <a:endParaRPr lang="en-US" sz="1600" dirty="0"/>
          </a:p>
          <a:p>
            <a:pPr eaLnBrk="1" hangingPunct="1">
              <a:spcBef>
                <a:spcPts val="0"/>
              </a:spcBef>
              <a:buClr>
                <a:srgbClr val="6600CC"/>
              </a:buClr>
              <a:buSzTx/>
              <a:buFont typeface="+mj-lt"/>
              <a:buAutoNum type="arabicPeriod"/>
            </a:pPr>
            <a:r>
              <a:rPr lang="en-US" sz="1600" dirty="0" smtClean="0"/>
              <a:t>  Patient </a:t>
            </a:r>
            <a:r>
              <a:rPr lang="en-US" sz="1600" dirty="0"/>
              <a:t>safety indicators </a:t>
            </a:r>
            <a:r>
              <a:rPr lang="en-US" sz="1600" dirty="0" smtClean="0"/>
              <a:t>composite measure.  There are 8 of them which you can see below:</a:t>
            </a:r>
            <a:endParaRPr lang="en-US" sz="1600" dirty="0"/>
          </a:p>
          <a:p>
            <a:pPr lvl="1" eaLnBrk="1" hangingPunct="1">
              <a:spcBef>
                <a:spcPts val="0"/>
              </a:spcBef>
              <a:buClr>
                <a:srgbClr val="6600CC"/>
              </a:buClr>
              <a:buSzTx/>
              <a:buFont typeface="+mj-lt"/>
              <a:buAutoNum type="alphaLcPeriod"/>
            </a:pPr>
            <a:r>
              <a:rPr lang="en-US" sz="1600" dirty="0"/>
              <a:t>Pressure Ulcer</a:t>
            </a:r>
          </a:p>
          <a:p>
            <a:pPr lvl="1" eaLnBrk="1" hangingPunct="1">
              <a:spcBef>
                <a:spcPts val="0"/>
              </a:spcBef>
              <a:buClr>
                <a:srgbClr val="6600CC"/>
              </a:buClr>
              <a:buSzTx/>
              <a:buFont typeface="+mj-lt"/>
              <a:buAutoNum type="alphaLcPeriod"/>
            </a:pPr>
            <a:r>
              <a:rPr lang="en-US" sz="1600" dirty="0"/>
              <a:t>Latrogenic Pneumothorax</a:t>
            </a:r>
          </a:p>
          <a:p>
            <a:pPr lvl="1" eaLnBrk="1" hangingPunct="1">
              <a:spcBef>
                <a:spcPts val="0"/>
              </a:spcBef>
              <a:buClr>
                <a:srgbClr val="6600CC"/>
              </a:buClr>
              <a:buSzTx/>
              <a:buFont typeface="+mj-lt"/>
              <a:buAutoNum type="alphaLcPeriod"/>
            </a:pPr>
            <a:r>
              <a:rPr lang="en-US" sz="1600" dirty="0"/>
              <a:t>Central Venous Catheter-Related Bloodstream Infections</a:t>
            </a:r>
          </a:p>
          <a:p>
            <a:pPr lvl="1" eaLnBrk="1" hangingPunct="1">
              <a:spcBef>
                <a:spcPts val="0"/>
              </a:spcBef>
              <a:buClr>
                <a:srgbClr val="6600CC"/>
              </a:buClr>
              <a:buSzTx/>
              <a:buFont typeface="+mj-lt"/>
              <a:buAutoNum type="alphaLcPeriod"/>
            </a:pPr>
            <a:r>
              <a:rPr lang="en-US" sz="1600" dirty="0"/>
              <a:t>Postoperative Hip Fracture</a:t>
            </a:r>
          </a:p>
          <a:p>
            <a:pPr lvl="1" eaLnBrk="1" hangingPunct="1">
              <a:spcBef>
                <a:spcPts val="0"/>
              </a:spcBef>
              <a:buClr>
                <a:srgbClr val="6600CC"/>
              </a:buClr>
              <a:buSzTx/>
              <a:buFont typeface="+mj-lt"/>
              <a:buAutoNum type="alphaLcPeriod"/>
            </a:pPr>
            <a:r>
              <a:rPr lang="en-US" sz="1600" dirty="0"/>
              <a:t>Postoperative Pulmonary Embolism or Deep Venous Thrombosis</a:t>
            </a:r>
          </a:p>
          <a:p>
            <a:pPr lvl="1" eaLnBrk="1" hangingPunct="1">
              <a:spcBef>
                <a:spcPts val="0"/>
              </a:spcBef>
              <a:buClr>
                <a:srgbClr val="6600CC"/>
              </a:buClr>
              <a:buSzTx/>
              <a:buFont typeface="+mj-lt"/>
              <a:buAutoNum type="alphaLcPeriod"/>
            </a:pPr>
            <a:r>
              <a:rPr lang="en-US" sz="1600" dirty="0"/>
              <a:t>Postoperative Sepsis</a:t>
            </a:r>
          </a:p>
          <a:p>
            <a:pPr lvl="1" eaLnBrk="1" hangingPunct="1">
              <a:spcBef>
                <a:spcPts val="0"/>
              </a:spcBef>
              <a:buClr>
                <a:srgbClr val="6600CC"/>
              </a:buClr>
              <a:buSzTx/>
              <a:buFont typeface="+mj-lt"/>
              <a:buAutoNum type="alphaLcPeriod"/>
            </a:pPr>
            <a:r>
              <a:rPr lang="en-US" sz="1600" dirty="0"/>
              <a:t>Postoperative Wound Dehiscence</a:t>
            </a:r>
          </a:p>
          <a:p>
            <a:pPr lvl="1" eaLnBrk="1" hangingPunct="1">
              <a:spcBef>
                <a:spcPts val="0"/>
              </a:spcBef>
              <a:buClr>
                <a:srgbClr val="6600CC"/>
              </a:buClr>
              <a:buSzTx/>
              <a:buFont typeface="+mj-lt"/>
              <a:buAutoNum type="alphaLcPeriod"/>
            </a:pPr>
            <a:r>
              <a:rPr lang="en-US" sz="1600" dirty="0"/>
              <a:t>Accidental Puncture or Laceration</a:t>
            </a:r>
          </a:p>
          <a:p>
            <a:pPr eaLnBrk="1" hangingPunct="1">
              <a:spcBef>
                <a:spcPts val="0"/>
              </a:spcBef>
              <a:buClr>
                <a:srgbClr val="6600CC"/>
              </a:buClr>
              <a:buSzTx/>
              <a:buFont typeface="+mj-lt"/>
              <a:buAutoNum type="arabicPeriod"/>
            </a:pPr>
            <a:r>
              <a:rPr lang="en-US" sz="1600" dirty="0" smtClean="0"/>
              <a:t>  Central </a:t>
            </a:r>
            <a:r>
              <a:rPr lang="en-US" sz="1600" dirty="0"/>
              <a:t>line-associated bloodstream infections (CLABSI) measure</a:t>
            </a:r>
          </a:p>
          <a:p>
            <a:pPr eaLnBrk="1" hangingPunct="1">
              <a:spcBef>
                <a:spcPts val="0"/>
              </a:spcBef>
              <a:buClr>
                <a:srgbClr val="6600CC"/>
              </a:buClr>
              <a:buSzTx/>
              <a:buFont typeface="+mj-lt"/>
              <a:buAutoNum type="arabicPeriod"/>
            </a:pPr>
            <a:r>
              <a:rPr lang="en-US" sz="1600" dirty="0" smtClean="0"/>
              <a:t>  Catheter-associated </a:t>
            </a:r>
            <a:r>
              <a:rPr lang="en-US" sz="1600" dirty="0"/>
              <a:t>urinary tract infections (CAUTI) measure</a:t>
            </a:r>
          </a:p>
          <a:p>
            <a:endParaRPr lang="en-US"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3</a:t>
            </a:fld>
            <a:endParaRPr lang="en-US" dirty="0"/>
          </a:p>
        </p:txBody>
      </p:sp>
    </p:spTree>
    <p:extLst>
      <p:ext uri="{BB962C8B-B14F-4D97-AF65-F5344CB8AC3E}">
        <p14:creationId xmlns:p14="http://schemas.microsoft.com/office/powerpoint/2010/main" val="3817291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buClr>
                <a:srgbClr val="6600CC"/>
              </a:buClr>
              <a:buSzTx/>
              <a:buNone/>
            </a:pPr>
            <a:r>
              <a:rPr lang="en-US" sz="2000" dirty="0"/>
              <a:t>Beginning in 2015, the lowest-performing </a:t>
            </a:r>
            <a:r>
              <a:rPr lang="en-US" sz="2000" dirty="0" smtClean="0"/>
              <a:t>25% of hospitals </a:t>
            </a:r>
            <a:r>
              <a:rPr lang="en-US" sz="2000" dirty="0"/>
              <a:t>will receive </a:t>
            </a:r>
            <a:r>
              <a:rPr lang="en-US" sz="2000" dirty="0" smtClean="0"/>
              <a:t>a 1% reduction </a:t>
            </a:r>
            <a:r>
              <a:rPr lang="en-US" sz="2000" dirty="0"/>
              <a:t>in what would have otherwise been paid under the IPPS for all discharges.</a:t>
            </a:r>
          </a:p>
          <a:p>
            <a:pPr eaLnBrk="1" hangingPunct="1">
              <a:lnSpc>
                <a:spcPct val="90000"/>
              </a:lnSpc>
              <a:buClr>
                <a:srgbClr val="6600CC"/>
              </a:buClr>
              <a:buSzTx/>
              <a:buNone/>
            </a:pPr>
            <a:endParaRPr lang="en-US" sz="2000" dirty="0"/>
          </a:p>
          <a:p>
            <a:pPr eaLnBrk="1" hangingPunct="1">
              <a:lnSpc>
                <a:spcPct val="90000"/>
              </a:lnSpc>
              <a:buClr>
                <a:srgbClr val="6600CC"/>
              </a:buClr>
              <a:buSzTx/>
              <a:buNone/>
            </a:pPr>
            <a:r>
              <a:rPr lang="en-US" sz="2000" dirty="0"/>
              <a:t>The HAC payment penalty adjustment is applied after </a:t>
            </a:r>
            <a:r>
              <a:rPr lang="en-US" sz="2000" dirty="0" smtClean="0"/>
              <a:t>DRG payment </a:t>
            </a:r>
            <a:r>
              <a:rPr lang="en-US" sz="2000" dirty="0"/>
              <a:t>adjustments have been calculated for the </a:t>
            </a:r>
            <a:r>
              <a:rPr lang="en-US" sz="2000" dirty="0" smtClean="0"/>
              <a:t>Value Based Model </a:t>
            </a:r>
            <a:r>
              <a:rPr lang="en-US" sz="2000" dirty="0"/>
              <a:t>and Hospital Readmission Reduction programs.</a:t>
            </a:r>
          </a:p>
          <a:p>
            <a:endParaRPr lang="en-US" sz="18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4</a:t>
            </a:fld>
            <a:endParaRPr lang="en-US" dirty="0"/>
          </a:p>
        </p:txBody>
      </p:sp>
    </p:spTree>
    <p:extLst>
      <p:ext uri="{BB962C8B-B14F-4D97-AF65-F5344CB8AC3E}">
        <p14:creationId xmlns:p14="http://schemas.microsoft.com/office/powerpoint/2010/main" val="3705951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buClr>
                <a:srgbClr val="6600CC"/>
              </a:buClr>
              <a:buSzTx/>
              <a:buNone/>
            </a:pPr>
            <a:r>
              <a:rPr lang="en-US" sz="1800" dirty="0"/>
              <a:t>The HAC Program is comprised of two measures which are weighted to </a:t>
            </a:r>
            <a:r>
              <a:rPr lang="en-US" sz="1800" dirty="0" smtClean="0"/>
              <a:t>equal a 100%:</a:t>
            </a:r>
            <a:endParaRPr lang="en-US" sz="1800" dirty="0"/>
          </a:p>
          <a:p>
            <a:pPr eaLnBrk="1" hangingPunct="1">
              <a:lnSpc>
                <a:spcPct val="90000"/>
              </a:lnSpc>
              <a:buClr>
                <a:srgbClr val="6600CC"/>
              </a:buClr>
              <a:buSzTx/>
            </a:pPr>
            <a:r>
              <a:rPr lang="en-US" sz="1800" dirty="0" smtClean="0"/>
              <a:t>1.  AHRQ </a:t>
            </a:r>
            <a:r>
              <a:rPr lang="en-US" sz="1800" dirty="0"/>
              <a:t>Patient Safety Measures (Domain 1) is weighted at </a:t>
            </a:r>
            <a:r>
              <a:rPr lang="en-US" sz="1800" dirty="0" smtClean="0"/>
              <a:t>35%</a:t>
            </a:r>
            <a:endParaRPr lang="en-US" sz="1800" dirty="0"/>
          </a:p>
          <a:p>
            <a:pPr eaLnBrk="1" hangingPunct="1">
              <a:lnSpc>
                <a:spcPct val="90000"/>
              </a:lnSpc>
              <a:buClr>
                <a:srgbClr val="6600CC"/>
              </a:buClr>
              <a:buSzTx/>
            </a:pPr>
            <a:r>
              <a:rPr lang="en-US" sz="1800" dirty="0" smtClean="0"/>
              <a:t>2.  HAC </a:t>
            </a:r>
            <a:r>
              <a:rPr lang="en-US" sz="1800" dirty="0"/>
              <a:t>Infection (Domain 2) is weighted at </a:t>
            </a:r>
            <a:r>
              <a:rPr lang="en-US" sz="1800" dirty="0" smtClean="0"/>
              <a:t>65%</a:t>
            </a:r>
            <a:endParaRPr lang="en-US" sz="1800" dirty="0"/>
          </a:p>
          <a:p>
            <a:pPr marL="0" indent="0" eaLnBrk="1" hangingPunct="1">
              <a:lnSpc>
                <a:spcPct val="90000"/>
              </a:lnSpc>
              <a:buClr>
                <a:srgbClr val="6600CC"/>
              </a:buClr>
              <a:buSzTx/>
              <a:buNone/>
            </a:pPr>
            <a:endParaRPr lang="en-US" sz="1800" dirty="0"/>
          </a:p>
          <a:p>
            <a:pPr marL="0" indent="0" eaLnBrk="1" hangingPunct="1">
              <a:lnSpc>
                <a:spcPct val="90000"/>
              </a:lnSpc>
              <a:buClr>
                <a:srgbClr val="6600CC"/>
              </a:buClr>
              <a:buSzTx/>
              <a:buNone/>
            </a:pPr>
            <a:r>
              <a:rPr lang="en-US" sz="1800" dirty="0"/>
              <a:t>For the reporting period of Jan. 1, 2012, to Dec. 31, 2013, Chickasaw Nation Medical Center </a:t>
            </a:r>
            <a:r>
              <a:rPr lang="en-US" sz="1800" dirty="0" smtClean="0"/>
              <a:t>reported </a:t>
            </a:r>
            <a:r>
              <a:rPr lang="en-US" sz="1800" dirty="0"/>
              <a:t>zero </a:t>
            </a:r>
            <a:r>
              <a:rPr lang="en-US" sz="1800" dirty="0" smtClean="0"/>
              <a:t>healthcare-associated </a:t>
            </a:r>
            <a:r>
              <a:rPr lang="en-US" sz="1800" dirty="0"/>
              <a:t>infections </a:t>
            </a:r>
            <a:r>
              <a:rPr lang="en-US" sz="1800" dirty="0" smtClean="0"/>
              <a:t>for </a:t>
            </a:r>
            <a:r>
              <a:rPr lang="en-US" sz="1800" dirty="0"/>
              <a:t>both categories of central line-associated bloodstream infection </a:t>
            </a:r>
            <a:r>
              <a:rPr lang="en-US" sz="1800" dirty="0" smtClean="0"/>
              <a:t>and </a:t>
            </a:r>
            <a:r>
              <a:rPr lang="en-US" sz="1800" dirty="0"/>
              <a:t>catheter-associated urinary tract </a:t>
            </a:r>
            <a:r>
              <a:rPr lang="en-US" sz="1800" dirty="0" smtClean="0"/>
              <a:t>infection.</a:t>
            </a:r>
            <a:endParaRPr lang="en-US" sz="1800" dirty="0"/>
          </a:p>
          <a:p>
            <a:pPr marL="0" indent="0" eaLnBrk="1" hangingPunct="1">
              <a:lnSpc>
                <a:spcPct val="90000"/>
              </a:lnSpc>
              <a:buClr>
                <a:srgbClr val="6600CC"/>
              </a:buClr>
              <a:buSzTx/>
              <a:buNone/>
            </a:pPr>
            <a:endParaRPr lang="en-US"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5</a:t>
            </a:fld>
            <a:endParaRPr lang="en-US" dirty="0"/>
          </a:p>
        </p:txBody>
      </p:sp>
    </p:spTree>
    <p:extLst>
      <p:ext uri="{BB962C8B-B14F-4D97-AF65-F5344CB8AC3E}">
        <p14:creationId xmlns:p14="http://schemas.microsoft.com/office/powerpoint/2010/main" val="1110482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lnSpc>
                <a:spcPct val="90000"/>
              </a:lnSpc>
              <a:buClr>
                <a:srgbClr val="6600CC"/>
              </a:buClr>
              <a:buSzTx/>
              <a:buNone/>
            </a:pPr>
            <a:r>
              <a:rPr lang="en-US" sz="1600" dirty="0" smtClean="0"/>
              <a:t>CDC developed the formula </a:t>
            </a:r>
            <a:r>
              <a:rPr lang="en-US" sz="1600" dirty="0"/>
              <a:t>that is utilized to calculate Standardized Infection Ratio </a:t>
            </a:r>
            <a:r>
              <a:rPr lang="en-US" sz="1600" dirty="0" smtClean="0"/>
              <a:t>and is calculated by dividing the </a:t>
            </a:r>
            <a:r>
              <a:rPr lang="en-US" sz="1600" dirty="0"/>
              <a:t>hospital’s reported number of </a:t>
            </a:r>
            <a:r>
              <a:rPr lang="en-US" sz="1600" dirty="0" smtClean="0"/>
              <a:t>hospital acquired infections by </a:t>
            </a:r>
            <a:r>
              <a:rPr lang="en-US" sz="1600" dirty="0"/>
              <a:t>a hospital’s predicted number of </a:t>
            </a:r>
            <a:r>
              <a:rPr lang="en-US" sz="1600" dirty="0" smtClean="0"/>
              <a:t>hospital acquired infections, which must be </a:t>
            </a:r>
            <a:r>
              <a:rPr lang="en-US" sz="1600" dirty="0"/>
              <a:t>greater than or equal to one in order to calculate a </a:t>
            </a:r>
            <a:r>
              <a:rPr lang="en-US" sz="1600" dirty="0" smtClean="0"/>
              <a:t>standardized infection ratio.</a:t>
            </a:r>
            <a:endParaRPr lang="en-US" sz="1600" dirty="0"/>
          </a:p>
          <a:p>
            <a:pPr eaLnBrk="1" hangingPunct="1">
              <a:lnSpc>
                <a:spcPct val="90000"/>
              </a:lnSpc>
              <a:buClr>
                <a:srgbClr val="6600CC"/>
              </a:buClr>
              <a:buSzTx/>
            </a:pPr>
            <a:r>
              <a:rPr lang="en-US" sz="1600" dirty="0" smtClean="0"/>
              <a:t>CNMC’s </a:t>
            </a:r>
            <a:r>
              <a:rPr lang="en-US" sz="1600" dirty="0"/>
              <a:t>predicted number of </a:t>
            </a:r>
            <a:r>
              <a:rPr lang="en-US" sz="1600" dirty="0" smtClean="0"/>
              <a:t>hospital acquired infections was </a:t>
            </a:r>
            <a:r>
              <a:rPr lang="en-US" sz="1600" dirty="0"/>
              <a:t>below one at:</a:t>
            </a:r>
          </a:p>
          <a:p>
            <a:pPr lvl="1" eaLnBrk="1" hangingPunct="1">
              <a:lnSpc>
                <a:spcPct val="90000"/>
              </a:lnSpc>
              <a:buClr>
                <a:srgbClr val="6600CC"/>
              </a:buClr>
              <a:buSzTx/>
            </a:pPr>
            <a:r>
              <a:rPr lang="en-US" sz="1600" dirty="0"/>
              <a:t>CLASBI:  0.620</a:t>
            </a:r>
          </a:p>
          <a:p>
            <a:pPr lvl="1" eaLnBrk="1" hangingPunct="1">
              <a:lnSpc>
                <a:spcPct val="90000"/>
              </a:lnSpc>
              <a:buClr>
                <a:srgbClr val="6600CC"/>
              </a:buClr>
              <a:buSzTx/>
            </a:pPr>
            <a:r>
              <a:rPr lang="en-US" sz="1600" dirty="0"/>
              <a:t>CAUTI:  0.927</a:t>
            </a:r>
          </a:p>
          <a:p>
            <a:pPr marL="0" indent="0" eaLnBrk="1" hangingPunct="1">
              <a:lnSpc>
                <a:spcPct val="90000"/>
              </a:lnSpc>
              <a:buClr>
                <a:srgbClr val="6600CC"/>
              </a:buClr>
              <a:buSzTx/>
              <a:buNone/>
            </a:pPr>
            <a:endParaRPr lang="en-US" sz="1600" dirty="0"/>
          </a:p>
          <a:p>
            <a:pPr marL="0" indent="0" eaLnBrk="1" hangingPunct="1">
              <a:spcBef>
                <a:spcPts val="0"/>
              </a:spcBef>
              <a:buClr>
                <a:srgbClr val="6600CC"/>
              </a:buClr>
              <a:buSzTx/>
              <a:buNone/>
            </a:pPr>
            <a:r>
              <a:rPr lang="en-US" sz="1600" dirty="0"/>
              <a:t>This resulted in CNMC having insufficient data and CDC not calculating an </a:t>
            </a:r>
            <a:r>
              <a:rPr lang="en-US" sz="1600" dirty="0" smtClean="0"/>
              <a:t>standardized infection ratio for </a:t>
            </a:r>
            <a:r>
              <a:rPr lang="en-US" sz="1600" dirty="0"/>
              <a:t>this measure.  Subsequently, this measure did not calculate into the CNMC’s Domain 2 score or </a:t>
            </a:r>
            <a:r>
              <a:rPr lang="en-US" sz="1600" dirty="0" smtClean="0"/>
              <a:t>total hospital acquired condition score</a:t>
            </a:r>
            <a:r>
              <a:rPr lang="en-US" sz="1600" dirty="0"/>
              <a:t>.</a:t>
            </a:r>
          </a:p>
          <a:p>
            <a:pPr marL="0" indent="0" eaLnBrk="1" hangingPunct="1">
              <a:spcBef>
                <a:spcPts val="0"/>
              </a:spcBef>
              <a:buClr>
                <a:srgbClr val="6600CC"/>
              </a:buClr>
              <a:buSzTx/>
              <a:buNone/>
            </a:pPr>
            <a:endParaRPr lang="en-US" sz="2000" dirty="0"/>
          </a:p>
          <a:p>
            <a:endParaRPr lang="en-US"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6</a:t>
            </a:fld>
            <a:endParaRPr lang="en-US" dirty="0"/>
          </a:p>
        </p:txBody>
      </p:sp>
    </p:spTree>
    <p:extLst>
      <p:ext uri="{BB962C8B-B14F-4D97-AF65-F5344CB8AC3E}">
        <p14:creationId xmlns:p14="http://schemas.microsoft.com/office/powerpoint/2010/main" val="3893203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spcBef>
                <a:spcPts val="0"/>
              </a:spcBef>
              <a:buClr>
                <a:srgbClr val="6600CC"/>
              </a:buClr>
              <a:buSzTx/>
              <a:buNone/>
            </a:pPr>
            <a:r>
              <a:rPr lang="en-US" sz="1800" dirty="0"/>
              <a:t>Because CNMC </a:t>
            </a:r>
            <a:r>
              <a:rPr lang="en-US" sz="1800" dirty="0" smtClean="0"/>
              <a:t>did not have any hospital acquired infections, nor had a predicted rate of 1 or more, it resulted in us having zero </a:t>
            </a:r>
            <a:r>
              <a:rPr lang="en-US" sz="1800" dirty="0"/>
              <a:t>in Domain </a:t>
            </a:r>
            <a:r>
              <a:rPr lang="en-US" sz="1800" dirty="0" smtClean="0"/>
              <a:t>2, which would be weighted at 65%.  When this happens, they do not consider Domain 2, but instead weigh Domain </a:t>
            </a:r>
            <a:r>
              <a:rPr lang="en-US" sz="1800" dirty="0"/>
              <a:t>1 </a:t>
            </a:r>
            <a:r>
              <a:rPr lang="en-US" sz="1800" dirty="0" smtClean="0"/>
              <a:t>at 100%, </a:t>
            </a:r>
            <a:r>
              <a:rPr lang="en-US" sz="1800" dirty="0"/>
              <a:t>instead of </a:t>
            </a:r>
            <a:r>
              <a:rPr lang="en-US" sz="1800" dirty="0" smtClean="0"/>
              <a:t>the intended 35%.</a:t>
            </a:r>
            <a:endParaRPr lang="en-US" sz="1800" dirty="0"/>
          </a:p>
          <a:p>
            <a:pPr marL="0" indent="0" eaLnBrk="1" hangingPunct="1">
              <a:spcBef>
                <a:spcPts val="0"/>
              </a:spcBef>
              <a:buClr>
                <a:srgbClr val="6600CC"/>
              </a:buClr>
              <a:buSzTx/>
              <a:buNone/>
            </a:pPr>
            <a:endParaRPr lang="en-US" sz="1800" dirty="0"/>
          </a:p>
          <a:p>
            <a:pPr marL="0" indent="0" eaLnBrk="1" hangingPunct="1">
              <a:spcBef>
                <a:spcPts val="0"/>
              </a:spcBef>
              <a:buClr>
                <a:srgbClr val="6600CC"/>
              </a:buClr>
              <a:buSzTx/>
              <a:buNone/>
            </a:pPr>
            <a:r>
              <a:rPr lang="en-US" sz="1800" dirty="0"/>
              <a:t>By removing Domain 2 from the CNMC total </a:t>
            </a:r>
            <a:r>
              <a:rPr lang="en-US" sz="1800" dirty="0" smtClean="0"/>
              <a:t>hospital acquired conditions score </a:t>
            </a:r>
            <a:r>
              <a:rPr lang="en-US" sz="1800" dirty="0"/>
              <a:t>for FY2015, </a:t>
            </a:r>
            <a:r>
              <a:rPr lang="en-US" sz="1800" dirty="0" smtClean="0"/>
              <a:t>and placing a weighting of 100% on </a:t>
            </a:r>
            <a:r>
              <a:rPr lang="en-US" sz="1800" dirty="0"/>
              <a:t>Domain 1, </a:t>
            </a:r>
            <a:r>
              <a:rPr lang="en-US" sz="1800" dirty="0" smtClean="0"/>
              <a:t>it resulted in </a:t>
            </a:r>
            <a:r>
              <a:rPr lang="en-US" sz="1800" dirty="0"/>
              <a:t>a total hospital </a:t>
            </a:r>
            <a:r>
              <a:rPr lang="en-US" sz="1800" dirty="0" smtClean="0"/>
              <a:t>acquired condition score </a:t>
            </a:r>
            <a:r>
              <a:rPr lang="en-US" sz="1800" dirty="0"/>
              <a:t>of greater than </a:t>
            </a:r>
            <a:r>
              <a:rPr lang="en-US" sz="1800" dirty="0" smtClean="0"/>
              <a:t>7, which means that CMNC will be subject </a:t>
            </a:r>
            <a:r>
              <a:rPr lang="en-US" sz="1800" dirty="0"/>
              <a:t>to a payment reduction of </a:t>
            </a:r>
            <a:r>
              <a:rPr lang="en-US" sz="1800" dirty="0" smtClean="0"/>
              <a:t>1%.</a:t>
            </a:r>
            <a:endParaRPr lang="en-US" sz="1800" dirty="0"/>
          </a:p>
          <a:p>
            <a:endParaRPr lang="en-US" sz="20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7</a:t>
            </a:fld>
            <a:endParaRPr lang="en-US" dirty="0"/>
          </a:p>
        </p:txBody>
      </p:sp>
    </p:spTree>
    <p:extLst>
      <p:ext uri="{BB962C8B-B14F-4D97-AF65-F5344CB8AC3E}">
        <p14:creationId xmlns:p14="http://schemas.microsoft.com/office/powerpoint/2010/main" val="2469983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6425"/>
            <a:ext cx="5486400" cy="4575175"/>
          </a:xfrm>
        </p:spPr>
        <p:txBody>
          <a:bodyPr/>
          <a:lstStyle/>
          <a:p>
            <a:pPr marL="0" indent="0" eaLnBrk="1" hangingPunct="1">
              <a:spcBef>
                <a:spcPts val="0"/>
              </a:spcBef>
              <a:buClr>
                <a:srgbClr val="6600CC"/>
              </a:buClr>
              <a:buSzTx/>
              <a:buNone/>
            </a:pPr>
            <a:r>
              <a:rPr lang="en-US" sz="1400" dirty="0" smtClean="0"/>
              <a:t>Because the payment reduction was really because of a faulty methodology and this doesn’t seem fair or logical, we decided to appeal the payment reduction.  I wanted to go over the appeal process as it was not clearly laid out anywhere that I could find.</a:t>
            </a:r>
            <a:endParaRPr lang="en-US" sz="1400" dirty="0"/>
          </a:p>
          <a:p>
            <a:pPr marL="0" indent="0" eaLnBrk="1" hangingPunct="1">
              <a:spcBef>
                <a:spcPts val="0"/>
              </a:spcBef>
              <a:buClr>
                <a:srgbClr val="6600CC"/>
              </a:buClr>
              <a:buSzTx/>
              <a:buNone/>
            </a:pPr>
            <a:endParaRPr lang="en-US" sz="1400" u="sng" dirty="0" smtClean="0"/>
          </a:p>
          <a:p>
            <a:pPr marL="0" indent="0" eaLnBrk="1" hangingPunct="1">
              <a:spcBef>
                <a:spcPts val="0"/>
              </a:spcBef>
              <a:buClr>
                <a:srgbClr val="6600CC"/>
              </a:buClr>
              <a:buSzTx/>
              <a:buNone/>
            </a:pPr>
            <a:r>
              <a:rPr lang="en-US" sz="1400" dirty="0" smtClean="0"/>
              <a:t>After </a:t>
            </a:r>
            <a:r>
              <a:rPr lang="en-US" sz="1400" dirty="0"/>
              <a:t>researching, the following appeal process was followed.</a:t>
            </a:r>
          </a:p>
          <a:p>
            <a:pPr eaLnBrk="1" hangingPunct="1">
              <a:spcBef>
                <a:spcPts val="0"/>
              </a:spcBef>
              <a:buClr>
                <a:srgbClr val="6600CC"/>
              </a:buClr>
              <a:buSzTx/>
              <a:buAutoNum type="arabicPeriod"/>
            </a:pPr>
            <a:r>
              <a:rPr lang="en-US" sz="1400" dirty="0" smtClean="0"/>
              <a:t> Appealed to </a:t>
            </a:r>
            <a:r>
              <a:rPr lang="en-US" sz="1400" dirty="0"/>
              <a:t>CMS </a:t>
            </a:r>
            <a:r>
              <a:rPr lang="en-US" sz="1400" dirty="0" smtClean="0"/>
              <a:t>Division of Tribal Affairs via email, which was forwarded </a:t>
            </a:r>
            <a:r>
              <a:rPr lang="en-US" sz="1400" dirty="0"/>
              <a:t>to the program staff for a response.  The response was detailed with the following highlights:</a:t>
            </a:r>
          </a:p>
          <a:p>
            <a:pPr lvl="1" eaLnBrk="1" hangingPunct="1">
              <a:spcBef>
                <a:spcPts val="0"/>
              </a:spcBef>
              <a:buClr>
                <a:srgbClr val="6600CC"/>
              </a:buClr>
              <a:buSzTx/>
              <a:buFont typeface="+mj-lt"/>
              <a:buAutoNum type="alphaLcPeriod"/>
            </a:pPr>
            <a:r>
              <a:rPr lang="en-US" sz="1400" dirty="0" smtClean="0"/>
              <a:t>  It </a:t>
            </a:r>
            <a:r>
              <a:rPr lang="en-US" sz="1400" dirty="0"/>
              <a:t>is important and appropriate to make use of the data that </a:t>
            </a:r>
            <a:r>
              <a:rPr lang="en-US" sz="1400" dirty="0" smtClean="0"/>
              <a:t>is available </a:t>
            </a:r>
            <a:r>
              <a:rPr lang="en-US" sz="1400" dirty="0"/>
              <a:t>for each hospital, as long as the minimum thresholds for each measure are met.</a:t>
            </a:r>
          </a:p>
          <a:p>
            <a:pPr lvl="1" eaLnBrk="1" hangingPunct="1">
              <a:spcBef>
                <a:spcPts val="0"/>
              </a:spcBef>
              <a:buClr>
                <a:srgbClr val="6600CC"/>
              </a:buClr>
              <a:buSzTx/>
              <a:buFont typeface="+mj-lt"/>
              <a:buAutoNum type="alphaLcPeriod"/>
            </a:pPr>
            <a:r>
              <a:rPr lang="en-US" sz="1400" dirty="0" smtClean="0"/>
              <a:t>  CDC </a:t>
            </a:r>
            <a:r>
              <a:rPr lang="en-US" sz="1400" dirty="0"/>
              <a:t>has developed a new analytic method that would have lower minimum data threshold, which if adopted, could potentially alleviate some of the concerns related to the current scoring methodology and insufficient data.</a:t>
            </a:r>
          </a:p>
          <a:p>
            <a:pPr lvl="1" eaLnBrk="1" hangingPunct="1">
              <a:spcBef>
                <a:spcPts val="0"/>
              </a:spcBef>
              <a:buClr>
                <a:srgbClr val="6600CC"/>
              </a:buClr>
              <a:buSzTx/>
              <a:buFont typeface="+mj-lt"/>
              <a:buAutoNum type="alphaLcPeriod"/>
            </a:pPr>
            <a:r>
              <a:rPr lang="en-US" sz="1400" dirty="0" smtClean="0"/>
              <a:t>  CMS </a:t>
            </a:r>
            <a:r>
              <a:rPr lang="en-US" sz="1400" dirty="0"/>
              <a:t>is working with CDC to evaluate this new methodology and determine if it is appropriate for inclusion in CMS quality programs.</a:t>
            </a:r>
          </a:p>
          <a:p>
            <a:pPr lvl="1" eaLnBrk="1" hangingPunct="1">
              <a:spcBef>
                <a:spcPts val="0"/>
              </a:spcBef>
              <a:buClr>
                <a:srgbClr val="6600CC"/>
              </a:buClr>
              <a:buSzTx/>
              <a:buFont typeface="+mj-lt"/>
              <a:buAutoNum type="alphaLcPeriod"/>
            </a:pPr>
            <a:r>
              <a:rPr lang="en-US" sz="1400" dirty="0" smtClean="0"/>
              <a:t>  CMS </a:t>
            </a:r>
            <a:r>
              <a:rPr lang="en-US" sz="1400" dirty="0"/>
              <a:t>does not have the authority to modify the payment adjustment</a:t>
            </a:r>
            <a:r>
              <a:rPr lang="en-US" sz="1400" dirty="0" smtClean="0"/>
              <a:t>.</a:t>
            </a:r>
            <a:endParaRPr lang="en-US" sz="14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8</a:t>
            </a:fld>
            <a:endParaRPr lang="en-US" dirty="0"/>
          </a:p>
        </p:txBody>
      </p:sp>
    </p:spTree>
    <p:extLst>
      <p:ext uri="{BB962C8B-B14F-4D97-AF65-F5344CB8AC3E}">
        <p14:creationId xmlns:p14="http://schemas.microsoft.com/office/powerpoint/2010/main" val="1705329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6425"/>
            <a:ext cx="6096000" cy="4183063"/>
          </a:xfrm>
        </p:spPr>
        <p:txBody>
          <a:bodyPr/>
          <a:lstStyle/>
          <a:p>
            <a:pPr eaLnBrk="1" hangingPunct="1">
              <a:lnSpc>
                <a:spcPct val="90000"/>
              </a:lnSpc>
              <a:buClr>
                <a:srgbClr val="6600CC"/>
              </a:buClr>
              <a:buSzTx/>
              <a:buAutoNum type="arabicPeriod" startAt="2"/>
            </a:pPr>
            <a:r>
              <a:rPr lang="en-US" sz="1800" dirty="0" smtClean="0"/>
              <a:t>  </a:t>
            </a:r>
            <a:r>
              <a:rPr lang="en-US" sz="1400" dirty="0" smtClean="0"/>
              <a:t>An appeal letter was sent to the CMS </a:t>
            </a:r>
            <a:r>
              <a:rPr lang="en-US" sz="1400" dirty="0"/>
              <a:t>Acting </a:t>
            </a:r>
            <a:r>
              <a:rPr lang="en-US" sz="1400" dirty="0" smtClean="0"/>
              <a:t>Administrator from our Secretary of Health.  </a:t>
            </a:r>
            <a:r>
              <a:rPr lang="en-US" sz="1400" dirty="0"/>
              <a:t>The response was detailed with the following highlights:</a:t>
            </a:r>
          </a:p>
          <a:p>
            <a:pPr lvl="1" eaLnBrk="1" hangingPunct="1">
              <a:lnSpc>
                <a:spcPct val="90000"/>
              </a:lnSpc>
              <a:buClr>
                <a:srgbClr val="6600CC"/>
              </a:buClr>
              <a:buSzTx/>
              <a:buFont typeface="+mj-lt"/>
              <a:buAutoNum type="alphaLcPeriod"/>
            </a:pPr>
            <a:r>
              <a:rPr lang="en-US" sz="1400" dirty="0" smtClean="0"/>
              <a:t>  CDC </a:t>
            </a:r>
            <a:r>
              <a:rPr lang="en-US" sz="1400" dirty="0"/>
              <a:t>has set a threshold predicted number of infections of at least one</a:t>
            </a:r>
          </a:p>
          <a:p>
            <a:pPr lvl="1" eaLnBrk="1" hangingPunct="1">
              <a:lnSpc>
                <a:spcPct val="90000"/>
              </a:lnSpc>
              <a:buClr>
                <a:srgbClr val="6600CC"/>
              </a:buClr>
              <a:buSzTx/>
              <a:buFont typeface="+mj-lt"/>
              <a:buAutoNum type="alphaLcPeriod"/>
            </a:pPr>
            <a:r>
              <a:rPr lang="en-US" sz="1400" dirty="0" smtClean="0"/>
              <a:t>  CDC </a:t>
            </a:r>
            <a:r>
              <a:rPr lang="en-US" sz="1400" dirty="0"/>
              <a:t>can’t at this time, calculate a </a:t>
            </a:r>
            <a:r>
              <a:rPr lang="en-US" sz="1400" dirty="0" smtClean="0"/>
              <a:t>Standardized Infection Ratio for </a:t>
            </a:r>
            <a:r>
              <a:rPr lang="en-US" sz="1400" dirty="0"/>
              <a:t>that measure, regardless of the number of actual </a:t>
            </a:r>
            <a:r>
              <a:rPr lang="en-US" sz="1400" dirty="0" smtClean="0"/>
              <a:t>infections (even though ours was zero)</a:t>
            </a:r>
            <a:endParaRPr lang="en-US" sz="1400" dirty="0"/>
          </a:p>
          <a:p>
            <a:pPr lvl="1" eaLnBrk="1" hangingPunct="1">
              <a:lnSpc>
                <a:spcPct val="90000"/>
              </a:lnSpc>
              <a:buClr>
                <a:srgbClr val="6600CC"/>
              </a:buClr>
              <a:buSzTx/>
              <a:buFont typeface="+mj-lt"/>
              <a:buAutoNum type="alphaLcPeriod"/>
            </a:pPr>
            <a:r>
              <a:rPr lang="en-US" sz="1400" dirty="0" smtClean="0"/>
              <a:t>  Recognition </a:t>
            </a:r>
            <a:r>
              <a:rPr lang="en-US" sz="1400" dirty="0"/>
              <a:t>of the impact to facilities with this reporting scenario and are working with CDC to evaluate the future potential to lower the threshold below one</a:t>
            </a:r>
          </a:p>
          <a:p>
            <a:pPr lvl="1" eaLnBrk="1" hangingPunct="1">
              <a:lnSpc>
                <a:spcPct val="90000"/>
              </a:lnSpc>
              <a:buClr>
                <a:srgbClr val="6600CC"/>
              </a:buClr>
              <a:buSzTx/>
              <a:buFont typeface="+mj-lt"/>
              <a:buAutoNum type="alphaLcPeriod"/>
            </a:pPr>
            <a:r>
              <a:rPr lang="en-US" sz="1400" dirty="0" smtClean="0"/>
              <a:t>  CDC </a:t>
            </a:r>
            <a:r>
              <a:rPr lang="en-US" sz="1400" dirty="0"/>
              <a:t>has developed an alternative </a:t>
            </a:r>
            <a:r>
              <a:rPr lang="en-US" sz="1400" dirty="0" smtClean="0"/>
              <a:t>calculation method</a:t>
            </a:r>
            <a:r>
              <a:rPr lang="en-US" sz="1400" dirty="0"/>
              <a:t>, called the adjusted ranking metric (ARM) which would take into account, among other variables, hospitals that have low numbers of </a:t>
            </a:r>
            <a:r>
              <a:rPr lang="en-US" sz="1400" dirty="0" smtClean="0"/>
              <a:t>infections</a:t>
            </a:r>
            <a:endParaRPr lang="en-US" sz="1400" dirty="0"/>
          </a:p>
          <a:p>
            <a:pPr lvl="1" eaLnBrk="1" hangingPunct="1">
              <a:lnSpc>
                <a:spcPct val="90000"/>
              </a:lnSpc>
              <a:buClr>
                <a:srgbClr val="6600CC"/>
              </a:buClr>
              <a:buSzTx/>
              <a:buFont typeface="+mj-lt"/>
              <a:buAutoNum type="alphaLcPeriod"/>
            </a:pPr>
            <a:r>
              <a:rPr lang="en-US" sz="1400" dirty="0" smtClean="0"/>
              <a:t>  Committed </a:t>
            </a:r>
            <a:r>
              <a:rPr lang="en-US" sz="1400" dirty="0"/>
              <a:t>to considering other ways of improving the program</a:t>
            </a:r>
          </a:p>
          <a:p>
            <a:pPr lvl="1" eaLnBrk="1" hangingPunct="1">
              <a:lnSpc>
                <a:spcPct val="90000"/>
              </a:lnSpc>
              <a:buClr>
                <a:srgbClr val="6600CC"/>
              </a:buClr>
              <a:buSzTx/>
              <a:buFont typeface="+mj-lt"/>
              <a:buAutoNum type="alphaLcPeriod"/>
            </a:pPr>
            <a:r>
              <a:rPr lang="en-US" sz="1400" dirty="0" smtClean="0"/>
              <a:t>  Can’t </a:t>
            </a:r>
            <a:r>
              <a:rPr lang="en-US" sz="1400" dirty="0"/>
              <a:t>make a change to the payment reduction</a:t>
            </a:r>
          </a:p>
          <a:p>
            <a:pPr eaLnBrk="1" hangingPunct="1">
              <a:lnSpc>
                <a:spcPct val="90000"/>
              </a:lnSpc>
              <a:buClr>
                <a:srgbClr val="6600CC"/>
              </a:buClr>
              <a:buSzTx/>
              <a:buAutoNum type="arabicPeriod" startAt="2"/>
            </a:pPr>
            <a:r>
              <a:rPr lang="en-US" sz="1400" dirty="0" smtClean="0"/>
              <a:t>  An appeal </a:t>
            </a:r>
            <a:r>
              <a:rPr lang="en-US" sz="1400" dirty="0"/>
              <a:t>letter </a:t>
            </a:r>
            <a:r>
              <a:rPr lang="en-US" sz="1400" dirty="0" smtClean="0"/>
              <a:t>was sent to </a:t>
            </a:r>
            <a:r>
              <a:rPr lang="en-US" sz="1400" dirty="0"/>
              <a:t>DHHS Secretary Burwell </a:t>
            </a:r>
            <a:r>
              <a:rPr lang="en-US" sz="1400" dirty="0" smtClean="0"/>
              <a:t>from Governor of our Nation with </a:t>
            </a:r>
            <a:r>
              <a:rPr lang="en-US" sz="1400" dirty="0"/>
              <a:t>no response as of this date.</a:t>
            </a:r>
          </a:p>
          <a:p>
            <a:endParaRPr lang="en-US" sz="1400" dirty="0"/>
          </a:p>
        </p:txBody>
      </p:sp>
      <p:sp>
        <p:nvSpPr>
          <p:cNvPr id="4" name="Slide Number Placeholder 3"/>
          <p:cNvSpPr>
            <a:spLocks noGrp="1"/>
          </p:cNvSpPr>
          <p:nvPr>
            <p:ph type="sldNum" sz="quarter" idx="10"/>
          </p:nvPr>
        </p:nvSpPr>
        <p:spPr/>
        <p:txBody>
          <a:bodyPr/>
          <a:lstStyle/>
          <a:p>
            <a:pPr>
              <a:defRPr/>
            </a:pPr>
            <a:fld id="{AB7AD6A1-345F-4F9F-B8B5-A05F6A09A6DA}" type="slidenum">
              <a:rPr lang="en-US" smtClean="0"/>
              <a:pPr>
                <a:defRPr/>
              </a:pPr>
              <a:t>9</a:t>
            </a:fld>
            <a:endParaRPr lang="en-US" dirty="0"/>
          </a:p>
        </p:txBody>
      </p:sp>
    </p:spTree>
    <p:extLst>
      <p:ext uri="{BB962C8B-B14F-4D97-AF65-F5344CB8AC3E}">
        <p14:creationId xmlns:p14="http://schemas.microsoft.com/office/powerpoint/2010/main" val="1623188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6"/>
          <p:cNvSpPr>
            <a:spLocks noChangeArrowheads="1"/>
          </p:cNvSpPr>
          <p:nvPr/>
        </p:nvSpPr>
        <p:spPr bwMode="auto">
          <a:xfrm>
            <a:off x="0" y="0"/>
            <a:ext cx="304800" cy="6858000"/>
          </a:xfrm>
          <a:prstGeom prst="rect">
            <a:avLst/>
          </a:prstGeom>
          <a:solidFill>
            <a:srgbClr val="6600CC"/>
          </a:solidFill>
          <a:ln w="9525">
            <a:noFill/>
            <a:miter lim="800000"/>
            <a:headEnd/>
            <a:tailEnd/>
          </a:ln>
          <a:effectLst/>
        </p:spPr>
        <p:txBody>
          <a:bodyPr wrap="none" anchor="ctr"/>
          <a:lstStyle/>
          <a:p>
            <a:pPr>
              <a:defRPr/>
            </a:pPr>
            <a:endParaRPr lang="en-US" dirty="0"/>
          </a:p>
        </p:txBody>
      </p:sp>
      <p:sp>
        <p:nvSpPr>
          <p:cNvPr id="5" name="Line 2"/>
          <p:cNvSpPr>
            <a:spLocks noChangeShapeType="1"/>
          </p:cNvSpPr>
          <p:nvPr/>
        </p:nvSpPr>
        <p:spPr bwMode="auto">
          <a:xfrm>
            <a:off x="6553200" y="1066800"/>
            <a:ext cx="0" cy="3886200"/>
          </a:xfrm>
          <a:prstGeom prst="line">
            <a:avLst/>
          </a:prstGeom>
          <a:noFill/>
          <a:ln w="9525">
            <a:solidFill>
              <a:schemeClr val="tx1"/>
            </a:solidFill>
            <a:round/>
            <a:headEnd/>
            <a:tailEnd/>
          </a:ln>
          <a:effectLst/>
        </p:spPr>
        <p:txBody>
          <a:bodyPr/>
          <a:lstStyle/>
          <a:p>
            <a:pPr>
              <a:defRPr/>
            </a:pPr>
            <a:endParaRPr lang="en-US" dirty="0"/>
          </a:p>
        </p:txBody>
      </p:sp>
      <p:sp>
        <p:nvSpPr>
          <p:cNvPr id="6"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dirty="0"/>
          </a:p>
        </p:txBody>
      </p:sp>
      <p:pic>
        <p:nvPicPr>
          <p:cNvPr id="7" name="Picture 4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629400" y="2978404"/>
            <a:ext cx="1981200" cy="1967992"/>
          </a:xfrm>
          <a:prstGeom prst="rect">
            <a:avLst/>
          </a:prstGeom>
          <a:noFill/>
          <a:ln w="9525">
            <a:noFill/>
            <a:miter lim="800000"/>
            <a:headEnd/>
            <a:tailEnd/>
          </a:ln>
        </p:spPr>
      </p:pic>
      <p:sp>
        <p:nvSpPr>
          <p:cNvPr id="8" name="Rectangle 48"/>
          <p:cNvSpPr>
            <a:spLocks noChangeArrowheads="1"/>
          </p:cNvSpPr>
          <p:nvPr/>
        </p:nvSpPr>
        <p:spPr bwMode="auto">
          <a:xfrm>
            <a:off x="0" y="2819400"/>
            <a:ext cx="304800" cy="4038600"/>
          </a:xfrm>
          <a:prstGeom prst="rect">
            <a:avLst/>
          </a:prstGeom>
          <a:solidFill>
            <a:srgbClr val="CC9900"/>
          </a:solidFill>
          <a:ln w="9525">
            <a:noFill/>
            <a:miter lim="800000"/>
            <a:headEnd/>
            <a:tailEnd/>
          </a:ln>
          <a:effectLst/>
        </p:spPr>
        <p:txBody>
          <a:bodyPr wrap="none" anchor="ctr"/>
          <a:lstStyle/>
          <a:p>
            <a:pPr>
              <a:defRPr/>
            </a:pPr>
            <a:endParaRPr lang="en-US" dirty="0"/>
          </a:p>
        </p:txBody>
      </p:sp>
      <p:sp>
        <p:nvSpPr>
          <p:cNvPr id="9" name="Text Box 49"/>
          <p:cNvSpPr txBox="1">
            <a:spLocks noChangeArrowheads="1"/>
          </p:cNvSpPr>
          <p:nvPr/>
        </p:nvSpPr>
        <p:spPr bwMode="auto">
          <a:xfrm>
            <a:off x="-47655" y="2819400"/>
            <a:ext cx="400110" cy="4038600"/>
          </a:xfrm>
          <a:prstGeom prst="rect">
            <a:avLst/>
          </a:prstGeom>
          <a:noFill/>
          <a:ln w="9525">
            <a:noFill/>
            <a:miter lim="800000"/>
            <a:headEnd/>
            <a:tailEnd/>
          </a:ln>
          <a:effectLst/>
        </p:spPr>
        <p:txBody>
          <a:bodyPr vert="eaVert" anchor="ctr">
            <a:spAutoFit/>
          </a:bodyPr>
          <a:lstStyle/>
          <a:p>
            <a:pPr>
              <a:spcBef>
                <a:spcPct val="50000"/>
              </a:spcBef>
              <a:defRPr/>
            </a:pPr>
            <a:r>
              <a:rPr lang="en-US" sz="1400" dirty="0">
                <a:latin typeface="Tahoma" pitchFamily="34" charset="0"/>
              </a:rPr>
              <a:t>The Chickasaw Nation </a:t>
            </a:r>
            <a:r>
              <a:rPr lang="en-US" sz="1400" dirty="0" smtClean="0">
                <a:latin typeface="Tahoma" pitchFamily="34" charset="0"/>
              </a:rPr>
              <a:t>Department of Health</a:t>
            </a:r>
            <a:endParaRPr lang="en-US" sz="1400" dirty="0">
              <a:latin typeface="Tahoma" pitchFamily="34" charset="0"/>
            </a:endParaRPr>
          </a:p>
        </p:txBody>
      </p:sp>
      <p:sp>
        <p:nvSpPr>
          <p:cNvPr id="7171" name="Rectangle 3"/>
          <p:cNvSpPr>
            <a:spLocks noGrp="1" noChangeArrowheads="1"/>
          </p:cNvSpPr>
          <p:nvPr>
            <p:ph type="ctrTitle" hasCustomPrompt="1"/>
          </p:nvPr>
        </p:nvSpPr>
        <p:spPr>
          <a:xfrm>
            <a:off x="315913" y="466725"/>
            <a:ext cx="6084887" cy="2133600"/>
          </a:xfrm>
        </p:spPr>
        <p:txBody>
          <a:bodyPr anchor="b"/>
          <a:lstStyle>
            <a:lvl1pPr algn="r">
              <a:defRPr sz="4100"/>
            </a:lvl1pPr>
          </a:lstStyle>
          <a:p>
            <a:r>
              <a:rPr lang="en-US" altLang="en-US" dirty="0" smtClean="0"/>
              <a:t>Chickasaw Nation Department of Health</a:t>
            </a:r>
            <a:endParaRPr lang="en-US" altLang="en-US" dirty="0"/>
          </a:p>
        </p:txBody>
      </p:sp>
      <p:sp>
        <p:nvSpPr>
          <p:cNvPr id="7172" name="Rectangle 4"/>
          <p:cNvSpPr>
            <a:spLocks noGrp="1" noChangeArrowheads="1"/>
          </p:cNvSpPr>
          <p:nvPr>
            <p:ph type="subTitle" idx="1"/>
          </p:nvPr>
        </p:nvSpPr>
        <p:spPr>
          <a:xfrm>
            <a:off x="849313" y="3049588"/>
            <a:ext cx="5551487" cy="2362200"/>
          </a:xfrm>
        </p:spPr>
        <p:txBody>
          <a:bodyPr/>
          <a:lstStyle>
            <a:lvl1pPr marL="0" indent="0" algn="r">
              <a:buFont typeface="Wingdings" pitchFamily="2" charset="2"/>
              <a:buNone/>
              <a:defRPr sz="2600"/>
            </a:lvl1pPr>
          </a:lstStyle>
          <a:p>
            <a:r>
              <a:rPr lang="en-US" altLang="en-US"/>
              <a:t>Click to edit Master subtitle style</a:t>
            </a:r>
          </a:p>
        </p:txBody>
      </p:sp>
      <p:sp>
        <p:nvSpPr>
          <p:cNvPr id="10" name="Rectangle 5"/>
          <p:cNvSpPr>
            <a:spLocks noGrp="1" noChangeArrowheads="1"/>
          </p:cNvSpPr>
          <p:nvPr>
            <p:ph type="dt" sz="half" idx="10"/>
          </p:nvPr>
        </p:nvSpPr>
        <p:spPr/>
        <p:txBody>
          <a:bodyPr/>
          <a:lstStyle>
            <a:lvl1pPr>
              <a:defRPr/>
            </a:lvl1pPr>
          </a:lstStyle>
          <a:p>
            <a:pPr>
              <a:defRPr/>
            </a:pPr>
            <a:endParaRPr lang="en-US" altLang="en-US" dirty="0"/>
          </a:p>
        </p:txBody>
      </p:sp>
      <p:sp>
        <p:nvSpPr>
          <p:cNvPr id="11"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en-US" dirty="0"/>
          </a:p>
        </p:txBody>
      </p:sp>
      <p:sp>
        <p:nvSpPr>
          <p:cNvPr id="12" name="Rectangle 7"/>
          <p:cNvSpPr>
            <a:spLocks noGrp="1" noChangeArrowheads="1"/>
          </p:cNvSpPr>
          <p:nvPr>
            <p:ph type="sldNum" sz="quarter" idx="12"/>
          </p:nvPr>
        </p:nvSpPr>
        <p:spPr>
          <a:xfrm>
            <a:off x="6553200" y="6248400"/>
            <a:ext cx="2133600" cy="457200"/>
          </a:xfrm>
        </p:spPr>
        <p:txBody>
          <a:bodyPr/>
          <a:lstStyle>
            <a:lvl1pPr>
              <a:defRPr/>
            </a:lvl1pPr>
          </a:lstStyle>
          <a:p>
            <a:pPr>
              <a:defRPr/>
            </a:pPr>
            <a:fld id="{813BAC45-E4E0-448B-955C-AB963261DB33}" type="slidenum">
              <a:rPr lang="en-US" altLang="en-US"/>
              <a:pPr>
                <a:defRPr/>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367A80D2-9EF6-433B-A317-25DE69974DF5}"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00750" y="152400"/>
            <a:ext cx="1847850" cy="5978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391150" cy="5978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36F398F8-9C54-443D-B275-922F0A02A0B7}"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391400" cy="102076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3619500" cy="4759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229100" y="1371600"/>
            <a:ext cx="3619500" cy="2303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229100" y="3827463"/>
            <a:ext cx="3619500" cy="2303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7"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8" name="Rectangle 7"/>
          <p:cNvSpPr>
            <a:spLocks noGrp="1" noChangeArrowheads="1"/>
          </p:cNvSpPr>
          <p:nvPr>
            <p:ph type="sldNum" sz="quarter" idx="12"/>
          </p:nvPr>
        </p:nvSpPr>
        <p:spPr>
          <a:ln/>
        </p:spPr>
        <p:txBody>
          <a:bodyPr/>
          <a:lstStyle>
            <a:lvl1pPr>
              <a:defRPr/>
            </a:lvl1pPr>
          </a:lstStyle>
          <a:p>
            <a:pPr>
              <a:defRPr/>
            </a:pPr>
            <a:fld id="{B6088373-0AA1-42B9-AA17-20BD38FB65A4}"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391400" cy="10207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3619500" cy="4759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29100" y="1371600"/>
            <a:ext cx="3619500" cy="4759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B27DAB0-202F-44BB-BF84-31938B772B8F}" type="slidenum">
              <a:rPr lang="en-US" altLang="en-US"/>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08565A2-4147-4B57-96C4-B567B09B0BF3}"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9B216EB3-65F0-4196-9995-7F13C636FA51}"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3619500" cy="4759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29100" y="1371600"/>
            <a:ext cx="3619500" cy="4759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51C47E3-7C2B-48CC-A238-9FEA68E429FA}"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70B89B3F-CD6A-4AC6-91A4-241550BA2A77}"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BAFF792F-27A3-4904-8A40-7DB2F8CE38D9}"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739F2834-A9E5-4853-8ACB-1C6E448221BE}"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1F5927BC-8E5C-4575-BF08-6938871546A5}"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9423C5CB-3DA8-4593-8481-432E0CAA5447}"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Line 2"/>
          <p:cNvSpPr>
            <a:spLocks noChangeShapeType="1"/>
          </p:cNvSpPr>
          <p:nvPr/>
        </p:nvSpPr>
        <p:spPr bwMode="auto">
          <a:xfrm>
            <a:off x="7962900" y="152400"/>
            <a:ext cx="0" cy="1371600"/>
          </a:xfrm>
          <a:prstGeom prst="line">
            <a:avLst/>
          </a:prstGeom>
          <a:noFill/>
          <a:ln w="9525">
            <a:solidFill>
              <a:schemeClr val="tx1"/>
            </a:solidFill>
            <a:round/>
            <a:headEnd/>
            <a:tailEnd/>
          </a:ln>
          <a:effectLst/>
        </p:spPr>
        <p:txBody>
          <a:bodyPr/>
          <a:lstStyle/>
          <a:p>
            <a:pPr>
              <a:defRPr/>
            </a:pPr>
            <a:endParaRPr lang="en-US" dirty="0"/>
          </a:p>
        </p:txBody>
      </p:sp>
      <p:sp>
        <p:nvSpPr>
          <p:cNvPr id="13315" name="Rectangle 3"/>
          <p:cNvSpPr>
            <a:spLocks noGrp="1" noChangeArrowheads="1"/>
          </p:cNvSpPr>
          <p:nvPr>
            <p:ph type="title"/>
          </p:nvPr>
        </p:nvSpPr>
        <p:spPr bwMode="auto">
          <a:xfrm>
            <a:off x="457200" y="152400"/>
            <a:ext cx="7391400" cy="1020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body" idx="1"/>
          </p:nvPr>
        </p:nvSpPr>
        <p:spPr bwMode="auto">
          <a:xfrm>
            <a:off x="457200" y="1371600"/>
            <a:ext cx="7391400" cy="4759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1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mn-lt"/>
              </a:defRPr>
            </a:lvl1pPr>
          </a:lstStyle>
          <a:p>
            <a:pPr>
              <a:defRPr/>
            </a:pPr>
            <a:endParaRPr lang="en-US" altLang="en-US" dirty="0"/>
          </a:p>
        </p:txBody>
      </p:sp>
      <p:sp>
        <p:nvSpPr>
          <p:cNvPr id="6150" name="Rectangle 6"/>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mn-lt"/>
              </a:defRPr>
            </a:lvl1pPr>
          </a:lstStyle>
          <a:p>
            <a:pPr>
              <a:defRPr/>
            </a:pPr>
            <a:endParaRPr lang="en-US" altLang="en-US" dirty="0"/>
          </a:p>
        </p:txBody>
      </p:sp>
      <p:sp>
        <p:nvSpPr>
          <p:cNvPr id="6151" name="Rectangle 7"/>
          <p:cNvSpPr>
            <a:spLocks noGrp="1" noChangeArrowheads="1"/>
          </p:cNvSpPr>
          <p:nvPr>
            <p:ph type="sldNum" sz="quarter" idx="4"/>
          </p:nvPr>
        </p:nvSpPr>
        <p:spPr bwMode="auto">
          <a:xfrm>
            <a:off x="68580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pPr>
              <a:defRPr/>
            </a:pPr>
            <a:fld id="{D10087D8-BC44-4A93-8DA1-717C2B631786}" type="slidenum">
              <a:rPr lang="en-US" altLang="en-US"/>
              <a:pPr>
                <a:defRPr/>
              </a:pPr>
              <a:t>‹#›</a:t>
            </a:fld>
            <a:endParaRPr lang="en-US" altLang="en-US" dirty="0"/>
          </a:p>
        </p:txBody>
      </p:sp>
      <p:sp>
        <p:nvSpPr>
          <p:cNvPr id="6184" name="Rectangle 40"/>
          <p:cNvSpPr>
            <a:spLocks noChangeArrowheads="1"/>
          </p:cNvSpPr>
          <p:nvPr/>
        </p:nvSpPr>
        <p:spPr bwMode="auto">
          <a:xfrm>
            <a:off x="0" y="0"/>
            <a:ext cx="304800" cy="6858000"/>
          </a:xfrm>
          <a:prstGeom prst="rect">
            <a:avLst/>
          </a:prstGeom>
          <a:solidFill>
            <a:srgbClr val="6600CC"/>
          </a:solidFill>
          <a:ln w="9525">
            <a:noFill/>
            <a:miter lim="800000"/>
            <a:headEnd/>
            <a:tailEnd/>
          </a:ln>
          <a:effectLst/>
        </p:spPr>
        <p:txBody>
          <a:bodyPr wrap="none" anchor="ctr"/>
          <a:lstStyle/>
          <a:p>
            <a:pPr>
              <a:defRPr/>
            </a:pPr>
            <a:endParaRPr lang="en-US" dirty="0"/>
          </a:p>
        </p:txBody>
      </p:sp>
      <p:sp>
        <p:nvSpPr>
          <p:cNvPr id="6185" name="Rectangle 41"/>
          <p:cNvSpPr>
            <a:spLocks noChangeArrowheads="1"/>
          </p:cNvSpPr>
          <p:nvPr/>
        </p:nvSpPr>
        <p:spPr bwMode="auto">
          <a:xfrm>
            <a:off x="0" y="2819400"/>
            <a:ext cx="304800" cy="4038600"/>
          </a:xfrm>
          <a:prstGeom prst="rect">
            <a:avLst/>
          </a:prstGeom>
          <a:solidFill>
            <a:srgbClr val="CC9900"/>
          </a:solidFill>
          <a:ln w="9525">
            <a:noFill/>
            <a:miter lim="800000"/>
            <a:headEnd/>
            <a:tailEnd/>
          </a:ln>
          <a:effectLst/>
        </p:spPr>
        <p:txBody>
          <a:bodyPr wrap="none" anchor="ctr"/>
          <a:lstStyle/>
          <a:p>
            <a:pPr>
              <a:defRPr/>
            </a:pPr>
            <a:endParaRPr lang="en-US" dirty="0"/>
          </a:p>
        </p:txBody>
      </p:sp>
      <p:sp>
        <p:nvSpPr>
          <p:cNvPr id="6187" name="Text Box 43"/>
          <p:cNvSpPr txBox="1">
            <a:spLocks noChangeArrowheads="1"/>
          </p:cNvSpPr>
          <p:nvPr/>
        </p:nvSpPr>
        <p:spPr bwMode="auto">
          <a:xfrm>
            <a:off x="-47655" y="2819400"/>
            <a:ext cx="400110" cy="4038600"/>
          </a:xfrm>
          <a:prstGeom prst="rect">
            <a:avLst/>
          </a:prstGeom>
          <a:noFill/>
          <a:ln w="9525">
            <a:noFill/>
            <a:miter lim="800000"/>
            <a:headEnd/>
            <a:tailEnd/>
          </a:ln>
          <a:effectLst/>
        </p:spPr>
        <p:txBody>
          <a:bodyPr vert="eaVert" anchor="ctr">
            <a:spAutoFit/>
          </a:bodyPr>
          <a:lstStyle/>
          <a:p>
            <a:pPr>
              <a:spcBef>
                <a:spcPct val="50000"/>
              </a:spcBef>
              <a:defRPr/>
            </a:pPr>
            <a:r>
              <a:rPr lang="en-US" sz="1400" dirty="0">
                <a:latin typeface="Tahoma" pitchFamily="34" charset="0"/>
              </a:rPr>
              <a:t>The Chickasaw Nation </a:t>
            </a:r>
            <a:r>
              <a:rPr lang="en-US" sz="1400" dirty="0" smtClean="0">
                <a:latin typeface="Tahoma" pitchFamily="34" charset="0"/>
              </a:rPr>
              <a:t>Department of Health</a:t>
            </a:r>
            <a:endParaRPr lang="en-US" sz="1400" dirty="0">
              <a:latin typeface="Tahoma" pitchFamily="34" charset="0"/>
            </a:endParaRPr>
          </a:p>
        </p:txBody>
      </p:sp>
      <p:sp>
        <p:nvSpPr>
          <p:cNvPr id="6188" name="Line 44"/>
          <p:cNvSpPr>
            <a:spLocks noChangeShapeType="1"/>
          </p:cNvSpPr>
          <p:nvPr/>
        </p:nvSpPr>
        <p:spPr bwMode="auto">
          <a:xfrm>
            <a:off x="457200" y="1219200"/>
            <a:ext cx="8534400" cy="0"/>
          </a:xfrm>
          <a:prstGeom prst="line">
            <a:avLst/>
          </a:prstGeom>
          <a:noFill/>
          <a:ln w="6350">
            <a:solidFill>
              <a:schemeClr val="tx1"/>
            </a:solidFill>
            <a:round/>
            <a:headEnd/>
            <a:tailEnd/>
          </a:ln>
          <a:effectLst/>
        </p:spPr>
        <p:txBody>
          <a:bodyPr/>
          <a:lstStyle/>
          <a:p>
            <a:pPr>
              <a:defRPr/>
            </a:pPr>
            <a:endParaRPr lang="en-US" dirty="0"/>
          </a:p>
        </p:txBody>
      </p:sp>
      <p:pic>
        <p:nvPicPr>
          <p:cNvPr id="13324" name="Picture 4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001000" y="79756"/>
            <a:ext cx="1066800" cy="10596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2"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Lst>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Tahoma" pitchFamily="34" charset="0"/>
        </a:defRPr>
      </a:lvl2pPr>
      <a:lvl3pPr algn="l" rtl="0" eaLnBrk="0" fontAlgn="base" hangingPunct="0">
        <a:spcBef>
          <a:spcPct val="0"/>
        </a:spcBef>
        <a:spcAft>
          <a:spcPct val="0"/>
        </a:spcAft>
        <a:defRPr sz="3200" b="1">
          <a:solidFill>
            <a:schemeClr val="tx1"/>
          </a:solidFill>
          <a:latin typeface="Tahoma" pitchFamily="34" charset="0"/>
        </a:defRPr>
      </a:lvl3pPr>
      <a:lvl4pPr algn="l" rtl="0" eaLnBrk="0" fontAlgn="base" hangingPunct="0">
        <a:spcBef>
          <a:spcPct val="0"/>
        </a:spcBef>
        <a:spcAft>
          <a:spcPct val="0"/>
        </a:spcAft>
        <a:defRPr sz="3200" b="1">
          <a:solidFill>
            <a:schemeClr val="tx1"/>
          </a:solidFill>
          <a:latin typeface="Tahoma" pitchFamily="34" charset="0"/>
        </a:defRPr>
      </a:lvl4pPr>
      <a:lvl5pPr algn="l" rtl="0" eaLnBrk="0" fontAlgn="base" hangingPunct="0">
        <a:spcBef>
          <a:spcPct val="0"/>
        </a:spcBef>
        <a:spcAft>
          <a:spcPct val="0"/>
        </a:spcAft>
        <a:defRPr sz="3200" b="1">
          <a:solidFill>
            <a:schemeClr val="tx1"/>
          </a:solidFill>
          <a:latin typeface="Tahoma" pitchFamily="34" charset="0"/>
        </a:defRPr>
      </a:lvl5pPr>
      <a:lvl6pPr marL="457200" algn="l" rtl="0" fontAlgn="base">
        <a:spcBef>
          <a:spcPct val="0"/>
        </a:spcBef>
        <a:spcAft>
          <a:spcPct val="0"/>
        </a:spcAft>
        <a:defRPr sz="3200" b="1">
          <a:solidFill>
            <a:schemeClr val="tx1"/>
          </a:solidFill>
          <a:latin typeface="Tahoma" pitchFamily="34" charset="0"/>
        </a:defRPr>
      </a:lvl6pPr>
      <a:lvl7pPr marL="914400" algn="l" rtl="0" fontAlgn="base">
        <a:spcBef>
          <a:spcPct val="0"/>
        </a:spcBef>
        <a:spcAft>
          <a:spcPct val="0"/>
        </a:spcAft>
        <a:defRPr sz="3200" b="1">
          <a:solidFill>
            <a:schemeClr val="tx1"/>
          </a:solidFill>
          <a:latin typeface="Tahoma" pitchFamily="34" charset="0"/>
        </a:defRPr>
      </a:lvl7pPr>
      <a:lvl8pPr marL="1371600" algn="l" rtl="0" fontAlgn="base">
        <a:spcBef>
          <a:spcPct val="0"/>
        </a:spcBef>
        <a:spcAft>
          <a:spcPct val="0"/>
        </a:spcAft>
        <a:defRPr sz="3200" b="1">
          <a:solidFill>
            <a:schemeClr val="tx1"/>
          </a:solidFill>
          <a:latin typeface="Tahoma" pitchFamily="34" charset="0"/>
        </a:defRPr>
      </a:lvl8pPr>
      <a:lvl9pPr marL="1828800" algn="l" rtl="0" fontAlgn="base">
        <a:spcBef>
          <a:spcPct val="0"/>
        </a:spcBef>
        <a:spcAft>
          <a:spcPct val="0"/>
        </a:spcAft>
        <a:defRPr sz="3200" b="1">
          <a:solidFill>
            <a:schemeClr val="tx1"/>
          </a:solidFill>
          <a:latin typeface="Tahoma" pitchFamily="34"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l"/>
        <a:defRPr sz="2400">
          <a:solidFill>
            <a:schemeClr val="tx1"/>
          </a:solidFill>
          <a:latin typeface="+mn-lt"/>
          <a:ea typeface="+mn-ea"/>
          <a:cs typeface="+mn-cs"/>
        </a:defRPr>
      </a:lvl1pPr>
      <a:lvl2pPr marL="692150" indent="-347663" algn="l" rtl="0" eaLnBrk="0" fontAlgn="base" hangingPunct="0">
        <a:spcBef>
          <a:spcPct val="20000"/>
        </a:spcBef>
        <a:spcAft>
          <a:spcPct val="0"/>
        </a:spcAft>
        <a:buClr>
          <a:schemeClr val="tx1"/>
        </a:buClr>
        <a:buSzPct val="70000"/>
        <a:buFont typeface="Wingdings" pitchFamily="2" charset="2"/>
        <a:buChar char="l"/>
        <a:defRPr sz="2000">
          <a:solidFill>
            <a:schemeClr val="tx1"/>
          </a:solidFill>
          <a:latin typeface="+mn-lt"/>
        </a:defRPr>
      </a:lvl2pPr>
      <a:lvl3pPr marL="987425" indent="-293688" algn="l" rtl="0" eaLnBrk="0" fontAlgn="base" hangingPunct="0">
        <a:spcBef>
          <a:spcPct val="20000"/>
        </a:spcBef>
        <a:spcAft>
          <a:spcPct val="0"/>
        </a:spcAft>
        <a:buClr>
          <a:schemeClr val="tx1"/>
        </a:buClr>
        <a:buSzPct val="70000"/>
        <a:buFont typeface="Wingdings" pitchFamily="2" charset="2"/>
        <a:buChar char="l"/>
        <a:defRPr sz="2400">
          <a:solidFill>
            <a:schemeClr val="tx1"/>
          </a:solidFill>
          <a:latin typeface="+mn-lt"/>
        </a:defRPr>
      </a:lvl3pPr>
      <a:lvl4pPr marL="1281113" indent="-292100" algn="l" rtl="0" eaLnBrk="0" fontAlgn="base" hangingPunct="0">
        <a:spcBef>
          <a:spcPct val="20000"/>
        </a:spcBef>
        <a:spcAft>
          <a:spcPct val="0"/>
        </a:spcAft>
        <a:buClr>
          <a:schemeClr val="tx1"/>
        </a:buClr>
        <a:buSzPct val="75000"/>
        <a:buFont typeface="Wingdings" pitchFamily="2" charset="2"/>
        <a:buChar char="§"/>
        <a:defRPr sz="1600">
          <a:solidFill>
            <a:schemeClr val="tx1"/>
          </a:solidFill>
          <a:latin typeface="+mn-lt"/>
        </a:defRPr>
      </a:lvl4pPr>
      <a:lvl5pPr marL="1598613" indent="-315913" algn="l" rtl="0" eaLnBrk="0" fontAlgn="base" hangingPunct="0">
        <a:spcBef>
          <a:spcPct val="20000"/>
        </a:spcBef>
        <a:spcAft>
          <a:spcPct val="0"/>
        </a:spcAft>
        <a:buClr>
          <a:schemeClr val="tx1"/>
        </a:buClr>
        <a:buSzPct val="80000"/>
        <a:buFont typeface="Wingdings" pitchFamily="2" charset="2"/>
        <a:buChar char="§"/>
        <a:defRPr sz="1400">
          <a:solidFill>
            <a:schemeClr val="tx1"/>
          </a:solidFill>
          <a:latin typeface="+mn-lt"/>
        </a:defRPr>
      </a:lvl5pPr>
      <a:lvl6pPr marL="2055813" indent="-315913" algn="l" rtl="0" fontAlgn="base">
        <a:spcBef>
          <a:spcPct val="20000"/>
        </a:spcBef>
        <a:spcAft>
          <a:spcPct val="0"/>
        </a:spcAft>
        <a:buClr>
          <a:schemeClr val="tx1"/>
        </a:buClr>
        <a:buSzPct val="80000"/>
        <a:buFont typeface="Wingdings" pitchFamily="2" charset="2"/>
        <a:buChar char="§"/>
        <a:defRPr sz="1400">
          <a:solidFill>
            <a:schemeClr val="tx1"/>
          </a:solidFill>
          <a:latin typeface="+mn-lt"/>
        </a:defRPr>
      </a:lvl6pPr>
      <a:lvl7pPr marL="2513013" indent="-315913" algn="l" rtl="0" fontAlgn="base">
        <a:spcBef>
          <a:spcPct val="20000"/>
        </a:spcBef>
        <a:spcAft>
          <a:spcPct val="0"/>
        </a:spcAft>
        <a:buClr>
          <a:schemeClr val="tx1"/>
        </a:buClr>
        <a:buSzPct val="80000"/>
        <a:buFont typeface="Wingdings" pitchFamily="2" charset="2"/>
        <a:buChar char="§"/>
        <a:defRPr sz="1400">
          <a:solidFill>
            <a:schemeClr val="tx1"/>
          </a:solidFill>
          <a:latin typeface="+mn-lt"/>
        </a:defRPr>
      </a:lvl7pPr>
      <a:lvl8pPr marL="2970213" indent="-315913" algn="l" rtl="0" fontAlgn="base">
        <a:spcBef>
          <a:spcPct val="20000"/>
        </a:spcBef>
        <a:spcAft>
          <a:spcPct val="0"/>
        </a:spcAft>
        <a:buClr>
          <a:schemeClr val="tx1"/>
        </a:buClr>
        <a:buSzPct val="80000"/>
        <a:buFont typeface="Wingdings" pitchFamily="2" charset="2"/>
        <a:buChar char="§"/>
        <a:defRPr sz="1400">
          <a:solidFill>
            <a:schemeClr val="tx1"/>
          </a:solidFill>
          <a:latin typeface="+mn-lt"/>
        </a:defRPr>
      </a:lvl8pPr>
      <a:lvl9pPr marL="3427413" indent="-315913" algn="l" rtl="0" fontAlgn="base">
        <a:spcBef>
          <a:spcPct val="20000"/>
        </a:spcBef>
        <a:spcAft>
          <a:spcPct val="0"/>
        </a:spcAft>
        <a:buClr>
          <a:schemeClr val="tx1"/>
        </a:buClr>
        <a:buSzPct val="80000"/>
        <a:buFont typeface="Wingdings" pitchFamily="2" charset="2"/>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US" dirty="0" smtClean="0"/>
              <a:t>The Chickasaw Nation Department of Health</a:t>
            </a:r>
          </a:p>
        </p:txBody>
      </p:sp>
      <p:sp>
        <p:nvSpPr>
          <p:cNvPr id="16387" name="Rectangle 3"/>
          <p:cNvSpPr>
            <a:spLocks noGrp="1" noChangeArrowheads="1"/>
          </p:cNvSpPr>
          <p:nvPr>
            <p:ph type="subTitle" idx="1"/>
          </p:nvPr>
        </p:nvSpPr>
        <p:spPr/>
        <p:txBody>
          <a:bodyPr/>
          <a:lstStyle/>
          <a:p>
            <a:endParaRPr lang="en-US" dirty="0" smtClean="0"/>
          </a:p>
          <a:p>
            <a:endParaRPr lang="en-US" dirty="0" smtClean="0"/>
          </a:p>
        </p:txBody>
      </p:sp>
      <p:sp>
        <p:nvSpPr>
          <p:cNvPr id="2" name="TextBox 1"/>
          <p:cNvSpPr txBox="1"/>
          <p:nvPr/>
        </p:nvSpPr>
        <p:spPr>
          <a:xfrm>
            <a:off x="691356" y="3854485"/>
            <a:ext cx="5867400" cy="954107"/>
          </a:xfrm>
          <a:prstGeom prst="rect">
            <a:avLst/>
          </a:prstGeom>
          <a:noFill/>
        </p:spPr>
        <p:txBody>
          <a:bodyPr wrap="square" rtlCol="0">
            <a:spAutoFit/>
          </a:bodyPr>
          <a:lstStyle/>
          <a:p>
            <a:r>
              <a:rPr lang="en-US" sz="3200" dirty="0" smtClean="0">
                <a:latin typeface="+mn-lt"/>
              </a:rPr>
              <a:t>MELISSA GOWER</a:t>
            </a:r>
          </a:p>
          <a:p>
            <a:r>
              <a:rPr lang="en-US" sz="2400" dirty="0" smtClean="0">
                <a:latin typeface="+mn-lt"/>
              </a:rPr>
              <a:t>SENIOR ADVISOR, POLICY ANALYST</a:t>
            </a:r>
            <a:endParaRPr lang="en-US" sz="2400"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MMPC Payment Reform Workgroup</a:t>
            </a:r>
          </a:p>
        </p:txBody>
      </p:sp>
      <p:sp>
        <p:nvSpPr>
          <p:cNvPr id="17411" name="Rectangle 3"/>
          <p:cNvSpPr>
            <a:spLocks noGrp="1" noChangeArrowheads="1"/>
          </p:cNvSpPr>
          <p:nvPr>
            <p:ph type="body" sz="half" idx="4294967295"/>
          </p:nvPr>
        </p:nvSpPr>
        <p:spPr>
          <a:xfrm>
            <a:off x="533400" y="1219200"/>
            <a:ext cx="7543800" cy="4876800"/>
          </a:xfrm>
        </p:spPr>
        <p:txBody>
          <a:bodyPr/>
          <a:lstStyle/>
          <a:p>
            <a:pPr marL="0" indent="0" eaLnBrk="1" hangingPunct="1">
              <a:lnSpc>
                <a:spcPct val="90000"/>
              </a:lnSpc>
              <a:buClr>
                <a:srgbClr val="6600CC"/>
              </a:buClr>
              <a:buSzTx/>
              <a:buNone/>
            </a:pPr>
            <a:r>
              <a:rPr lang="en-US" sz="1600" dirty="0" smtClean="0"/>
              <a:t>The Medicare, Medicaid and Health Reform Policy Committee developed a Payment Reform Workgroup in 2015.</a:t>
            </a:r>
          </a:p>
          <a:p>
            <a:pPr marL="0" indent="0" eaLnBrk="1" hangingPunct="1">
              <a:lnSpc>
                <a:spcPct val="90000"/>
              </a:lnSpc>
              <a:buClr>
                <a:srgbClr val="6600CC"/>
              </a:buClr>
              <a:buSzTx/>
              <a:buNone/>
            </a:pPr>
            <a:endParaRPr lang="en-US" sz="1600" dirty="0"/>
          </a:p>
          <a:p>
            <a:pPr marL="0" indent="0">
              <a:buNone/>
            </a:pPr>
            <a:r>
              <a:rPr lang="en-US" sz="1600" u="sng" dirty="0"/>
              <a:t>Issue Summary</a:t>
            </a:r>
            <a:r>
              <a:rPr lang="en-US" sz="1600" u="sng" dirty="0" smtClean="0"/>
              <a:t>:</a:t>
            </a:r>
          </a:p>
          <a:p>
            <a:r>
              <a:rPr lang="en-US" sz="1600" dirty="0" smtClean="0"/>
              <a:t>CMS </a:t>
            </a:r>
            <a:r>
              <a:rPr lang="en-US" sz="1600" dirty="0"/>
              <a:t>is implementing a series of payment reform programs, including the Electronic Health Records (EHR) Incentive Program, the Physician Quality Reporting System (PQRS</a:t>
            </a:r>
            <a:r>
              <a:rPr lang="en-US" sz="1600" dirty="0" smtClean="0"/>
              <a:t>) </a:t>
            </a:r>
            <a:r>
              <a:rPr lang="en-US" sz="1600" dirty="0"/>
              <a:t>and the Value-Based Payment Modifier (VBM</a:t>
            </a:r>
            <a:r>
              <a:rPr lang="en-US" sz="1600" dirty="0" smtClean="0"/>
              <a:t>).</a:t>
            </a:r>
          </a:p>
          <a:p>
            <a:r>
              <a:rPr lang="en-US" sz="1600" dirty="0" smtClean="0"/>
              <a:t>Some </a:t>
            </a:r>
            <a:r>
              <a:rPr lang="en-US" sz="1600" dirty="0"/>
              <a:t>of these programs previously provided incentives for </a:t>
            </a:r>
            <a:r>
              <a:rPr lang="en-US" sz="1600" dirty="0" smtClean="0"/>
              <a:t>participation, </a:t>
            </a:r>
            <a:r>
              <a:rPr lang="en-US" sz="1600" dirty="0"/>
              <a:t>but are now transitioning into penalty phases in which Medicare reimbursements are reduced for failure to comply</a:t>
            </a:r>
            <a:r>
              <a:rPr lang="en-US" sz="1600" dirty="0" smtClean="0"/>
              <a:t>.</a:t>
            </a:r>
          </a:p>
          <a:p>
            <a:r>
              <a:rPr lang="en-US" sz="1600" dirty="0" smtClean="0"/>
              <a:t>Some </a:t>
            </a:r>
            <a:r>
              <a:rPr lang="en-US" sz="1600" dirty="0"/>
              <a:t>programs, such as the Hospital Acquired Conditions (HAC) Program, impose penalties based on formulas that can be detrimental to small tribal providers</a:t>
            </a:r>
            <a:r>
              <a:rPr lang="en-US" sz="1600" dirty="0" smtClean="0"/>
              <a:t>.</a:t>
            </a:r>
          </a:p>
          <a:p>
            <a:r>
              <a:rPr lang="en-US" sz="1600" dirty="0" smtClean="0"/>
              <a:t>Additionally, many of the quality reporting programs do not include measures that tribes already must report.</a:t>
            </a:r>
          </a:p>
          <a:p>
            <a:r>
              <a:rPr lang="en-US" sz="1600" dirty="0" smtClean="0"/>
              <a:t>Beginning in 2018, the EHR Incentive Program, PQRS and VBM will be folded into a new program, the Merit-Based Incentive Payment System (MIPS) for Medicare Part B payments, presenting opportunities to engage with CMS about reforming some of the incentive program regulations.</a:t>
            </a:r>
            <a:endParaRPr lang="en-US" sz="1600" dirty="0"/>
          </a:p>
        </p:txBody>
      </p:sp>
    </p:spTree>
    <p:extLst>
      <p:ext uri="{BB962C8B-B14F-4D97-AF65-F5344CB8AC3E}">
        <p14:creationId xmlns:p14="http://schemas.microsoft.com/office/powerpoint/2010/main" val="2756879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MMPC Payment Reform Workgroup</a:t>
            </a:r>
          </a:p>
        </p:txBody>
      </p:sp>
      <p:sp>
        <p:nvSpPr>
          <p:cNvPr id="17411" name="Rectangle 3"/>
          <p:cNvSpPr>
            <a:spLocks noGrp="1" noChangeArrowheads="1"/>
          </p:cNvSpPr>
          <p:nvPr>
            <p:ph type="body" sz="half" idx="4294967295"/>
          </p:nvPr>
        </p:nvSpPr>
        <p:spPr>
          <a:xfrm>
            <a:off x="533400" y="1295400"/>
            <a:ext cx="7391400" cy="4876800"/>
          </a:xfrm>
        </p:spPr>
        <p:txBody>
          <a:bodyPr/>
          <a:lstStyle/>
          <a:p>
            <a:pPr marL="0" indent="0">
              <a:buNone/>
            </a:pPr>
            <a:r>
              <a:rPr lang="en-US" u="sng" dirty="0"/>
              <a:t>Strategies and Actions:</a:t>
            </a:r>
            <a:endParaRPr lang="en-US" dirty="0"/>
          </a:p>
          <a:p>
            <a:pPr lvl="0"/>
            <a:r>
              <a:rPr lang="en-US" dirty="0"/>
              <a:t>MMPC Payment Reform Workgroup has been formed and will continue meeting to work on </a:t>
            </a:r>
            <a:r>
              <a:rPr lang="en-US" dirty="0" smtClean="0"/>
              <a:t>these topics/issues.</a:t>
            </a:r>
            <a:endParaRPr lang="en-US" dirty="0"/>
          </a:p>
          <a:p>
            <a:pPr lvl="0"/>
            <a:r>
              <a:rPr lang="en-US" dirty="0"/>
              <a:t>A CMS/IHS inter-agency workgroup </a:t>
            </a:r>
            <a:r>
              <a:rPr lang="en-US" dirty="0" smtClean="0"/>
              <a:t>should </a:t>
            </a:r>
            <a:r>
              <a:rPr lang="en-US" dirty="0"/>
              <a:t>be established to address how the payment reform programs impact Indian Country.</a:t>
            </a:r>
          </a:p>
          <a:p>
            <a:pPr lvl="0"/>
            <a:r>
              <a:rPr lang="en-US" dirty="0"/>
              <a:t>The MMPC and tribes should work to engage CMS on the MIPS regulations that will be issued to ensure measures that tribes already use are included in the required quality measures.</a:t>
            </a:r>
          </a:p>
          <a:p>
            <a:pPr marL="0" indent="0" eaLnBrk="1" hangingPunct="1">
              <a:lnSpc>
                <a:spcPct val="90000"/>
              </a:lnSpc>
              <a:buClr>
                <a:srgbClr val="6600CC"/>
              </a:buClr>
              <a:buSzTx/>
              <a:buNone/>
            </a:pPr>
            <a:endParaRPr lang="en-US" dirty="0"/>
          </a:p>
          <a:p>
            <a:pPr marL="0" indent="0" eaLnBrk="1" hangingPunct="1">
              <a:lnSpc>
                <a:spcPct val="90000"/>
              </a:lnSpc>
              <a:buClr>
                <a:srgbClr val="6600CC"/>
              </a:buClr>
              <a:buSzTx/>
              <a:buNone/>
            </a:pPr>
            <a:endParaRPr lang="en-US" dirty="0"/>
          </a:p>
        </p:txBody>
      </p:sp>
    </p:spTree>
    <p:extLst>
      <p:ext uri="{BB962C8B-B14F-4D97-AF65-F5344CB8AC3E}">
        <p14:creationId xmlns:p14="http://schemas.microsoft.com/office/powerpoint/2010/main" val="980816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MMPC Payment Reform Workgroup</a:t>
            </a:r>
          </a:p>
        </p:txBody>
      </p:sp>
      <p:sp>
        <p:nvSpPr>
          <p:cNvPr id="17411" name="Rectangle 3"/>
          <p:cNvSpPr>
            <a:spLocks noGrp="1" noChangeArrowheads="1"/>
          </p:cNvSpPr>
          <p:nvPr>
            <p:ph type="body" sz="half" idx="4294967295"/>
          </p:nvPr>
        </p:nvSpPr>
        <p:spPr>
          <a:xfrm>
            <a:off x="533400" y="1295400"/>
            <a:ext cx="7391400" cy="4876800"/>
          </a:xfrm>
        </p:spPr>
        <p:txBody>
          <a:bodyPr/>
          <a:lstStyle/>
          <a:p>
            <a:pPr marL="0" indent="0" eaLnBrk="1" hangingPunct="1">
              <a:spcBef>
                <a:spcPts val="0"/>
              </a:spcBef>
              <a:buClr>
                <a:srgbClr val="6600CC"/>
              </a:buClr>
              <a:buSzTx/>
              <a:buNone/>
            </a:pPr>
            <a:r>
              <a:rPr lang="en-US" sz="1600" dirty="0" smtClean="0"/>
              <a:t>A successful workgroup meeting was held on Aug. 27, 2015, with the following agenda items:</a:t>
            </a:r>
          </a:p>
          <a:p>
            <a:pPr marL="0" indent="0" eaLnBrk="1" hangingPunct="1">
              <a:spcBef>
                <a:spcPts val="0"/>
              </a:spcBef>
              <a:buClr>
                <a:srgbClr val="6600CC"/>
              </a:buClr>
              <a:buSzTx/>
              <a:buNone/>
            </a:pPr>
            <a:endParaRPr lang="en-US" sz="1600" dirty="0"/>
          </a:p>
          <a:p>
            <a:pPr eaLnBrk="1" hangingPunct="1">
              <a:spcBef>
                <a:spcPts val="0"/>
              </a:spcBef>
              <a:buClr>
                <a:srgbClr val="6600CC"/>
              </a:buClr>
              <a:buSzTx/>
              <a:buAutoNum type="arabicPeriod"/>
            </a:pPr>
            <a:r>
              <a:rPr lang="en-US" sz="1600" dirty="0" smtClean="0"/>
              <a:t>Medicare Quality Reporting Payment &amp; Penalties Chart – Workgroup decided to distribute the chart to Indian Country</a:t>
            </a:r>
          </a:p>
          <a:p>
            <a:pPr eaLnBrk="1" hangingPunct="1">
              <a:spcBef>
                <a:spcPts val="0"/>
              </a:spcBef>
              <a:buClr>
                <a:srgbClr val="6600CC"/>
              </a:buClr>
              <a:buSzTx/>
              <a:buAutoNum type="arabicPeriod"/>
            </a:pPr>
            <a:endParaRPr lang="en-US" sz="1600" dirty="0"/>
          </a:p>
          <a:p>
            <a:pPr eaLnBrk="1" hangingPunct="1">
              <a:spcBef>
                <a:spcPts val="0"/>
              </a:spcBef>
              <a:buClr>
                <a:srgbClr val="6600CC"/>
              </a:buClr>
              <a:buSzTx/>
              <a:buAutoNum type="arabicPeriod"/>
            </a:pPr>
            <a:r>
              <a:rPr lang="en-US" sz="1600" dirty="0" smtClean="0"/>
              <a:t>Training on Payment Reforms:</a:t>
            </a:r>
          </a:p>
          <a:p>
            <a:pPr eaLnBrk="1" hangingPunct="1">
              <a:spcBef>
                <a:spcPts val="0"/>
              </a:spcBef>
              <a:buClr>
                <a:srgbClr val="6600CC"/>
              </a:buClr>
              <a:buSzTx/>
            </a:pPr>
            <a:r>
              <a:rPr lang="en-US" sz="1600" dirty="0" smtClean="0"/>
              <a:t>IHS Training Plan – PQRS Trainings</a:t>
            </a:r>
          </a:p>
          <a:p>
            <a:pPr eaLnBrk="1" hangingPunct="1">
              <a:spcBef>
                <a:spcPts val="0"/>
              </a:spcBef>
              <a:buClr>
                <a:srgbClr val="6600CC"/>
              </a:buClr>
              <a:buSzTx/>
            </a:pPr>
            <a:r>
              <a:rPr lang="en-US" sz="1600" dirty="0" smtClean="0"/>
              <a:t>Training gaps and needs – information from Area Health Boards</a:t>
            </a:r>
          </a:p>
          <a:p>
            <a:pPr eaLnBrk="1" hangingPunct="1">
              <a:spcBef>
                <a:spcPts val="0"/>
              </a:spcBef>
              <a:buClr>
                <a:srgbClr val="6600CC"/>
              </a:buClr>
              <a:buSzTx/>
            </a:pPr>
            <a:r>
              <a:rPr lang="en-US" sz="1600" dirty="0" smtClean="0"/>
              <a:t>Technical Assistance gaps and needs – information from Area Health Boards</a:t>
            </a:r>
            <a:endParaRPr lang="en-US" sz="1600" dirty="0"/>
          </a:p>
          <a:p>
            <a:pPr marL="0" indent="0" eaLnBrk="1" hangingPunct="1">
              <a:spcBef>
                <a:spcPts val="0"/>
              </a:spcBef>
              <a:buClr>
                <a:srgbClr val="6600CC"/>
              </a:buClr>
              <a:buSzTx/>
              <a:buNone/>
            </a:pPr>
            <a:endParaRPr lang="en-US" sz="1600" dirty="0"/>
          </a:p>
          <a:p>
            <a:pPr marL="0" indent="0" eaLnBrk="1" hangingPunct="1">
              <a:spcBef>
                <a:spcPts val="0"/>
              </a:spcBef>
              <a:buClr>
                <a:srgbClr val="6600CC"/>
              </a:buClr>
              <a:buSzTx/>
              <a:buNone/>
            </a:pPr>
            <a:r>
              <a:rPr lang="en-US" sz="1600" dirty="0" smtClean="0"/>
              <a:t>3.  Reporting Methods Strategy:</a:t>
            </a:r>
          </a:p>
          <a:p>
            <a:pPr eaLnBrk="1" hangingPunct="1">
              <a:spcBef>
                <a:spcPts val="0"/>
              </a:spcBef>
              <a:buClr>
                <a:srgbClr val="6600CC"/>
              </a:buClr>
              <a:buSzTx/>
            </a:pPr>
            <a:r>
              <a:rPr lang="en-US" sz="1600" dirty="0" smtClean="0"/>
              <a:t>Exempt Indian health from GPRA reporting</a:t>
            </a:r>
          </a:p>
          <a:p>
            <a:pPr eaLnBrk="1" hangingPunct="1">
              <a:spcBef>
                <a:spcPts val="0"/>
              </a:spcBef>
              <a:buClr>
                <a:srgbClr val="6600CC"/>
              </a:buClr>
              <a:buSzTx/>
            </a:pPr>
            <a:r>
              <a:rPr lang="en-US" sz="1600" dirty="0" smtClean="0"/>
              <a:t>Use </a:t>
            </a:r>
            <a:r>
              <a:rPr lang="en-US" sz="1600" dirty="0"/>
              <a:t>GPRA measures instead of the </a:t>
            </a:r>
            <a:r>
              <a:rPr lang="en-US" sz="1600" dirty="0" smtClean="0"/>
              <a:t>Medicare and Medicaid clinical </a:t>
            </a:r>
            <a:r>
              <a:rPr lang="en-US" sz="1600" dirty="0"/>
              <a:t>quality </a:t>
            </a:r>
            <a:r>
              <a:rPr lang="en-US" sz="1600" dirty="0" smtClean="0"/>
              <a:t>measures</a:t>
            </a:r>
            <a:endParaRPr lang="en-US" sz="1600" dirty="0"/>
          </a:p>
          <a:p>
            <a:pPr eaLnBrk="1" hangingPunct="1">
              <a:spcBef>
                <a:spcPts val="0"/>
              </a:spcBef>
              <a:buClr>
                <a:srgbClr val="6600CC"/>
              </a:buClr>
              <a:buSzTx/>
            </a:pPr>
            <a:r>
              <a:rPr lang="en-US" sz="1600" dirty="0"/>
              <a:t>Merit-Based Incentive Payment System (MIPS) for Medicare Part B payments - 2018</a:t>
            </a:r>
          </a:p>
          <a:p>
            <a:pPr eaLnBrk="1" hangingPunct="1">
              <a:spcBef>
                <a:spcPts val="0"/>
              </a:spcBef>
              <a:buClr>
                <a:srgbClr val="6600CC"/>
              </a:buClr>
              <a:buSzTx/>
            </a:pPr>
            <a:r>
              <a:rPr lang="en-US" sz="1600" dirty="0"/>
              <a:t>IHS and </a:t>
            </a:r>
            <a:r>
              <a:rPr lang="en-US" sz="1600" dirty="0" smtClean="0"/>
              <a:t>tribes </a:t>
            </a:r>
            <a:r>
              <a:rPr lang="en-US" sz="1600" dirty="0"/>
              <a:t>align their quality assurance with the Medicare and Medicaid approaches</a:t>
            </a:r>
          </a:p>
          <a:p>
            <a:pPr eaLnBrk="1" hangingPunct="1">
              <a:spcBef>
                <a:spcPts val="0"/>
              </a:spcBef>
              <a:buClr>
                <a:srgbClr val="6600CC"/>
              </a:buClr>
              <a:buSzTx/>
            </a:pPr>
            <a:r>
              <a:rPr lang="en-US" sz="1600" dirty="0" smtClean="0"/>
              <a:t>Other</a:t>
            </a:r>
            <a:endParaRPr lang="en-US" sz="1600" dirty="0"/>
          </a:p>
        </p:txBody>
      </p:sp>
    </p:spTree>
    <p:extLst>
      <p:ext uri="{BB962C8B-B14F-4D97-AF65-F5344CB8AC3E}">
        <p14:creationId xmlns:p14="http://schemas.microsoft.com/office/powerpoint/2010/main" val="1754349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MMPC Payment Reform Workgroup</a:t>
            </a:r>
          </a:p>
        </p:txBody>
      </p:sp>
      <p:sp>
        <p:nvSpPr>
          <p:cNvPr id="17411" name="Rectangle 3"/>
          <p:cNvSpPr>
            <a:spLocks noGrp="1" noChangeArrowheads="1"/>
          </p:cNvSpPr>
          <p:nvPr>
            <p:ph type="body" sz="half" idx="4294967295"/>
          </p:nvPr>
        </p:nvSpPr>
        <p:spPr>
          <a:xfrm>
            <a:off x="533400" y="1295400"/>
            <a:ext cx="7391400" cy="4876800"/>
          </a:xfrm>
        </p:spPr>
        <p:txBody>
          <a:bodyPr/>
          <a:lstStyle/>
          <a:p>
            <a:pPr eaLnBrk="1" hangingPunct="1">
              <a:spcBef>
                <a:spcPts val="0"/>
              </a:spcBef>
              <a:buClr>
                <a:srgbClr val="6600CC"/>
              </a:buClr>
              <a:buSzTx/>
              <a:buAutoNum type="arabicPeriod" startAt="4"/>
            </a:pPr>
            <a:r>
              <a:rPr lang="en-US" sz="1800" dirty="0" smtClean="0"/>
              <a:t>To assist in developing a policy strategy, the TSGAC </a:t>
            </a:r>
            <a:r>
              <a:rPr lang="en-US" sz="1800" dirty="0"/>
              <a:t>requested IHS </a:t>
            </a:r>
            <a:r>
              <a:rPr lang="en-US" sz="1800" dirty="0" smtClean="0"/>
              <a:t>conduct </a:t>
            </a:r>
            <a:r>
              <a:rPr lang="en-US" sz="1800" dirty="0"/>
              <a:t>an analysis and comparison of the GPRA and Clinical Quality Management approaches to </a:t>
            </a:r>
            <a:r>
              <a:rPr lang="en-US" sz="1800" dirty="0" smtClean="0"/>
              <a:t>include:</a:t>
            </a:r>
          </a:p>
          <a:p>
            <a:pPr lvl="1" eaLnBrk="1" hangingPunct="1">
              <a:spcBef>
                <a:spcPts val="0"/>
              </a:spcBef>
              <a:buClr>
                <a:srgbClr val="6600CC"/>
              </a:buClr>
              <a:buSzTx/>
              <a:buFont typeface="Wingdings" panose="05000000000000000000" pitchFamily="2" charset="2"/>
              <a:buChar char="§"/>
            </a:pPr>
            <a:r>
              <a:rPr lang="en-US" sz="1800" dirty="0" smtClean="0"/>
              <a:t>Timelines </a:t>
            </a:r>
            <a:r>
              <a:rPr lang="en-US" sz="1800" dirty="0"/>
              <a:t>for each (are they the same or different?)</a:t>
            </a:r>
          </a:p>
          <a:p>
            <a:pPr lvl="1" eaLnBrk="1" hangingPunct="1">
              <a:spcBef>
                <a:spcPts val="0"/>
              </a:spcBef>
              <a:buClr>
                <a:srgbClr val="6600CC"/>
              </a:buClr>
              <a:buSzTx/>
              <a:buFont typeface="Wingdings" panose="05000000000000000000" pitchFamily="2" charset="2"/>
              <a:buChar char="§"/>
            </a:pPr>
            <a:r>
              <a:rPr lang="en-US" sz="1800" dirty="0"/>
              <a:t>Type of data collection </a:t>
            </a:r>
            <a:r>
              <a:rPr lang="en-US" sz="1800" dirty="0" smtClean="0"/>
              <a:t>(What </a:t>
            </a:r>
            <a:r>
              <a:rPr lang="en-US" sz="1800" dirty="0"/>
              <a:t>types of data are being collected?  Are they the same or different?)</a:t>
            </a:r>
          </a:p>
          <a:p>
            <a:pPr lvl="1" eaLnBrk="1" hangingPunct="1">
              <a:spcBef>
                <a:spcPts val="0"/>
              </a:spcBef>
              <a:buClr>
                <a:srgbClr val="6600CC"/>
              </a:buClr>
              <a:buSzTx/>
              <a:buFont typeface="Wingdings" panose="05000000000000000000" pitchFamily="2" charset="2"/>
              <a:buChar char="§"/>
            </a:pPr>
            <a:r>
              <a:rPr lang="en-US" sz="1800" dirty="0"/>
              <a:t>Cost of data collection </a:t>
            </a:r>
            <a:r>
              <a:rPr lang="en-US" sz="1800" dirty="0" smtClean="0"/>
              <a:t>(What </a:t>
            </a:r>
            <a:r>
              <a:rPr lang="en-US" sz="1800" dirty="0"/>
              <a:t>is the cost, to include equipment and software and human resources, of GPRA data collection system wide?  How does that </a:t>
            </a:r>
            <a:r>
              <a:rPr lang="en-US" sz="1800" dirty="0" smtClean="0"/>
              <a:t>compare </a:t>
            </a:r>
            <a:r>
              <a:rPr lang="en-US" sz="1800" dirty="0"/>
              <a:t>to the estimated cost of collecting data under Clinical Quality </a:t>
            </a:r>
            <a:r>
              <a:rPr lang="en-US" sz="1800" dirty="0" smtClean="0"/>
              <a:t>Management </a:t>
            </a:r>
            <a:r>
              <a:rPr lang="en-US" sz="1800" dirty="0"/>
              <a:t>approaches that are in regulation or proposed regulations?  What is the cost of doing both, versus one or another</a:t>
            </a:r>
            <a:r>
              <a:rPr lang="en-US" sz="1800" dirty="0" smtClean="0"/>
              <a:t>?)</a:t>
            </a:r>
          </a:p>
          <a:p>
            <a:pPr lvl="1" eaLnBrk="1" hangingPunct="1">
              <a:spcBef>
                <a:spcPts val="0"/>
              </a:spcBef>
              <a:buClr>
                <a:srgbClr val="6600CC"/>
              </a:buClr>
              <a:buSzTx/>
              <a:buFont typeface="Wingdings" panose="05000000000000000000" pitchFamily="2" charset="2"/>
              <a:buChar char="§"/>
            </a:pPr>
            <a:r>
              <a:rPr lang="en-US" sz="1800" dirty="0" smtClean="0"/>
              <a:t>How many self-governance tribes are reporting GPRA data, and how many are not?</a:t>
            </a:r>
          </a:p>
          <a:p>
            <a:pPr lvl="1" eaLnBrk="1" hangingPunct="1">
              <a:spcBef>
                <a:spcPts val="0"/>
              </a:spcBef>
              <a:buClr>
                <a:srgbClr val="6600CC"/>
              </a:buClr>
              <a:buSzTx/>
            </a:pPr>
            <a:endParaRPr lang="en-US" sz="1800" dirty="0"/>
          </a:p>
          <a:p>
            <a:pPr marL="0" indent="0" eaLnBrk="1" hangingPunct="1">
              <a:spcBef>
                <a:spcPts val="0"/>
              </a:spcBef>
              <a:buClr>
                <a:srgbClr val="6600CC"/>
              </a:buClr>
              <a:buSzTx/>
              <a:buNone/>
            </a:pPr>
            <a:r>
              <a:rPr lang="en-US" sz="1800" dirty="0" smtClean="0"/>
              <a:t>If interested in the workgroup, please contact Devin Delrow, NIHB.</a:t>
            </a:r>
            <a:endParaRPr lang="en-US" sz="1800" dirty="0"/>
          </a:p>
        </p:txBody>
      </p:sp>
    </p:spTree>
    <p:extLst>
      <p:ext uri="{BB962C8B-B14F-4D97-AF65-F5344CB8AC3E}">
        <p14:creationId xmlns:p14="http://schemas.microsoft.com/office/powerpoint/2010/main" val="1926286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MMPC Payment Reform Workgroup</a:t>
            </a:r>
          </a:p>
        </p:txBody>
      </p:sp>
      <p:sp>
        <p:nvSpPr>
          <p:cNvPr id="17411" name="Rectangle 3"/>
          <p:cNvSpPr>
            <a:spLocks noGrp="1" noChangeArrowheads="1"/>
          </p:cNvSpPr>
          <p:nvPr>
            <p:ph type="body" sz="half" idx="4294967295"/>
          </p:nvPr>
        </p:nvSpPr>
        <p:spPr>
          <a:xfrm>
            <a:off x="533400" y="1295400"/>
            <a:ext cx="7391400" cy="4876800"/>
          </a:xfrm>
        </p:spPr>
        <p:txBody>
          <a:bodyPr/>
          <a:lstStyle/>
          <a:p>
            <a:pPr marL="0" indent="0" algn="ctr" eaLnBrk="1" hangingPunct="1">
              <a:spcBef>
                <a:spcPts val="0"/>
              </a:spcBef>
              <a:buClr>
                <a:srgbClr val="6600CC"/>
              </a:buClr>
              <a:buSzTx/>
              <a:buNone/>
            </a:pPr>
            <a:endParaRPr lang="en-US" sz="4000" dirty="0" smtClean="0"/>
          </a:p>
          <a:p>
            <a:pPr marL="0" indent="0" algn="ctr" eaLnBrk="1" hangingPunct="1">
              <a:spcBef>
                <a:spcPts val="0"/>
              </a:spcBef>
              <a:buClr>
                <a:srgbClr val="6600CC"/>
              </a:buClr>
              <a:buSzTx/>
              <a:buNone/>
            </a:pPr>
            <a:endParaRPr lang="en-US" sz="4000" dirty="0"/>
          </a:p>
          <a:p>
            <a:pPr marL="0" indent="0" algn="ctr" eaLnBrk="1" hangingPunct="1">
              <a:spcBef>
                <a:spcPts val="0"/>
              </a:spcBef>
              <a:buClr>
                <a:srgbClr val="6600CC"/>
              </a:buClr>
              <a:buSzTx/>
              <a:buNone/>
            </a:pPr>
            <a:endParaRPr lang="en-US" sz="4000" dirty="0" smtClean="0"/>
          </a:p>
          <a:p>
            <a:pPr marL="0" indent="0" algn="ctr" eaLnBrk="1" hangingPunct="1">
              <a:spcBef>
                <a:spcPts val="0"/>
              </a:spcBef>
              <a:buClr>
                <a:srgbClr val="6600CC"/>
              </a:buClr>
              <a:buSzTx/>
              <a:buNone/>
            </a:pPr>
            <a:r>
              <a:rPr lang="en-US" sz="4000" dirty="0" smtClean="0"/>
              <a:t>THANK YOU!!!</a:t>
            </a:r>
            <a:endParaRPr lang="en-US" sz="4000" dirty="0"/>
          </a:p>
        </p:txBody>
      </p:sp>
    </p:spTree>
    <p:extLst>
      <p:ext uri="{BB962C8B-B14F-4D97-AF65-F5344CB8AC3E}">
        <p14:creationId xmlns:p14="http://schemas.microsoft.com/office/powerpoint/2010/main" val="1841669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543800" cy="4876800"/>
          </a:xfrm>
        </p:spPr>
        <p:txBody>
          <a:bodyPr/>
          <a:lstStyle/>
          <a:p>
            <a:pPr eaLnBrk="1" hangingPunct="1">
              <a:lnSpc>
                <a:spcPct val="90000"/>
              </a:lnSpc>
              <a:buClr>
                <a:srgbClr val="6600CC"/>
              </a:buClr>
              <a:buSzTx/>
              <a:buFont typeface="Wingdings" pitchFamily="2" charset="2"/>
              <a:buNone/>
            </a:pPr>
            <a:r>
              <a:rPr lang="en-US" u="sng" dirty="0" smtClean="0"/>
              <a:t>Hospital Acquired Condition (HAC) Reduction Program</a:t>
            </a:r>
          </a:p>
          <a:p>
            <a:pPr marL="0" eaLnBrk="1" hangingPunct="1">
              <a:lnSpc>
                <a:spcPct val="90000"/>
              </a:lnSpc>
              <a:spcBef>
                <a:spcPts val="0"/>
              </a:spcBef>
              <a:buClr>
                <a:srgbClr val="6600CC"/>
              </a:buClr>
              <a:buSzTx/>
              <a:buFont typeface="Wingdings" pitchFamily="2" charset="2"/>
              <a:buNone/>
            </a:pPr>
            <a:endParaRPr lang="en-US" dirty="0" smtClean="0"/>
          </a:p>
          <a:p>
            <a:pPr marL="0" eaLnBrk="1" hangingPunct="1">
              <a:lnSpc>
                <a:spcPct val="90000"/>
              </a:lnSpc>
              <a:spcBef>
                <a:spcPts val="0"/>
              </a:spcBef>
              <a:buClr>
                <a:srgbClr val="6600CC"/>
              </a:buClr>
              <a:buSzTx/>
              <a:buFont typeface="Wingdings" pitchFamily="2" charset="2"/>
              <a:buNone/>
            </a:pPr>
            <a:r>
              <a:rPr lang="en-US" dirty="0" smtClean="0"/>
              <a:t>Section 3008 of the ACA establishes a financial incentive program for Inpatient Prospective Payment System (IPPS) hospitals to improve patient safety by applying a one percent payment reduction to hospitals that rank in the lowest-performing percentage of all subsection (d) hospitals with respect to the occurrence of hospital-acquired conditions (HACs) that appear during an applicable hospital stay. These HACs are a group of reasonably-preventable conditions selected by CMS that patients did not have upon admission to a hospital, but which developed during the hospital stay.</a:t>
            </a:r>
          </a:p>
          <a:p>
            <a:pPr eaLnBrk="1" hangingPunct="1">
              <a:lnSpc>
                <a:spcPct val="90000"/>
              </a:lnSpc>
              <a:buClr>
                <a:srgbClr val="6600CC"/>
              </a:buClr>
              <a:buSzTx/>
              <a:buFont typeface="Wingdings" pitchFamily="2" charset="2"/>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391400" cy="4876800"/>
          </a:xfrm>
        </p:spPr>
        <p:txBody>
          <a:bodyPr/>
          <a:lstStyle/>
          <a:p>
            <a:pPr eaLnBrk="1" hangingPunct="1">
              <a:spcBef>
                <a:spcPts val="0"/>
              </a:spcBef>
              <a:buClr>
                <a:srgbClr val="6600CC"/>
              </a:buClr>
              <a:buSzTx/>
              <a:buNone/>
            </a:pPr>
            <a:r>
              <a:rPr lang="en-US" sz="2000" dirty="0" smtClean="0"/>
              <a:t>The HAC program has three </a:t>
            </a:r>
            <a:r>
              <a:rPr lang="en-US" sz="2000" dirty="0"/>
              <a:t>measures for FY2015, which are identified in the IPPS rule:</a:t>
            </a:r>
          </a:p>
          <a:p>
            <a:pPr eaLnBrk="1" hangingPunct="1">
              <a:spcBef>
                <a:spcPts val="0"/>
              </a:spcBef>
              <a:buClr>
                <a:srgbClr val="6600CC"/>
              </a:buClr>
              <a:buSzTx/>
              <a:buFont typeface="+mj-lt"/>
              <a:buAutoNum type="arabicPeriod"/>
            </a:pPr>
            <a:r>
              <a:rPr lang="en-US" sz="2000" dirty="0" smtClean="0"/>
              <a:t>Patient </a:t>
            </a:r>
            <a:r>
              <a:rPr lang="en-US" sz="2000" dirty="0"/>
              <a:t>safety indicators (PSI 90) composite measure </a:t>
            </a:r>
            <a:r>
              <a:rPr lang="en-US" sz="2000" dirty="0" smtClean="0"/>
              <a:t>(eight measures), </a:t>
            </a:r>
            <a:r>
              <a:rPr lang="en-US" sz="2000" dirty="0"/>
              <a:t>consisting of:</a:t>
            </a:r>
          </a:p>
          <a:p>
            <a:pPr lvl="1" eaLnBrk="1" hangingPunct="1">
              <a:spcBef>
                <a:spcPts val="0"/>
              </a:spcBef>
              <a:buClr>
                <a:srgbClr val="6600CC"/>
              </a:buClr>
              <a:buSzTx/>
              <a:buFont typeface="+mj-lt"/>
              <a:buAutoNum type="alphaLcPeriod"/>
            </a:pPr>
            <a:r>
              <a:rPr lang="en-US" dirty="0"/>
              <a:t>Pressure Ulcer</a:t>
            </a:r>
          </a:p>
          <a:p>
            <a:pPr lvl="1" eaLnBrk="1" hangingPunct="1">
              <a:spcBef>
                <a:spcPts val="0"/>
              </a:spcBef>
              <a:buClr>
                <a:srgbClr val="6600CC"/>
              </a:buClr>
              <a:buSzTx/>
              <a:buFont typeface="+mj-lt"/>
              <a:buAutoNum type="alphaLcPeriod"/>
            </a:pPr>
            <a:r>
              <a:rPr lang="en-US" dirty="0"/>
              <a:t>Latrogenic Pneumothorax</a:t>
            </a:r>
          </a:p>
          <a:p>
            <a:pPr lvl="1" eaLnBrk="1" hangingPunct="1">
              <a:spcBef>
                <a:spcPts val="0"/>
              </a:spcBef>
              <a:buClr>
                <a:srgbClr val="6600CC"/>
              </a:buClr>
              <a:buSzTx/>
              <a:buFont typeface="+mj-lt"/>
              <a:buAutoNum type="alphaLcPeriod"/>
            </a:pPr>
            <a:r>
              <a:rPr lang="en-US" dirty="0"/>
              <a:t>Central Venous </a:t>
            </a:r>
            <a:r>
              <a:rPr lang="en-US" dirty="0" smtClean="0"/>
              <a:t>Catheter-Related Bloodstream </a:t>
            </a:r>
            <a:r>
              <a:rPr lang="en-US" dirty="0"/>
              <a:t>Infections</a:t>
            </a:r>
          </a:p>
          <a:p>
            <a:pPr lvl="1" eaLnBrk="1" hangingPunct="1">
              <a:spcBef>
                <a:spcPts val="0"/>
              </a:spcBef>
              <a:buClr>
                <a:srgbClr val="6600CC"/>
              </a:buClr>
              <a:buSzTx/>
              <a:buFont typeface="+mj-lt"/>
              <a:buAutoNum type="alphaLcPeriod"/>
            </a:pPr>
            <a:r>
              <a:rPr lang="en-US" dirty="0"/>
              <a:t>Postoperative Hip Fracture</a:t>
            </a:r>
          </a:p>
          <a:p>
            <a:pPr lvl="1" eaLnBrk="1" hangingPunct="1">
              <a:spcBef>
                <a:spcPts val="0"/>
              </a:spcBef>
              <a:buClr>
                <a:srgbClr val="6600CC"/>
              </a:buClr>
              <a:buSzTx/>
              <a:buFont typeface="+mj-lt"/>
              <a:buAutoNum type="alphaLcPeriod"/>
            </a:pPr>
            <a:r>
              <a:rPr lang="en-US" dirty="0"/>
              <a:t>Postoperative Pulmonary Embolism or Deep Venous Thrombosis</a:t>
            </a:r>
          </a:p>
          <a:p>
            <a:pPr lvl="1" eaLnBrk="1" hangingPunct="1">
              <a:spcBef>
                <a:spcPts val="0"/>
              </a:spcBef>
              <a:buClr>
                <a:srgbClr val="6600CC"/>
              </a:buClr>
              <a:buSzTx/>
              <a:buFont typeface="+mj-lt"/>
              <a:buAutoNum type="alphaLcPeriod"/>
            </a:pPr>
            <a:r>
              <a:rPr lang="en-US" dirty="0"/>
              <a:t>Postoperative Sepsis</a:t>
            </a:r>
          </a:p>
          <a:p>
            <a:pPr lvl="1" eaLnBrk="1" hangingPunct="1">
              <a:spcBef>
                <a:spcPts val="0"/>
              </a:spcBef>
              <a:buClr>
                <a:srgbClr val="6600CC"/>
              </a:buClr>
              <a:buSzTx/>
              <a:buFont typeface="+mj-lt"/>
              <a:buAutoNum type="alphaLcPeriod"/>
            </a:pPr>
            <a:r>
              <a:rPr lang="en-US" dirty="0"/>
              <a:t>Postoperative Wound Dehiscence</a:t>
            </a:r>
          </a:p>
          <a:p>
            <a:pPr lvl="1" eaLnBrk="1" hangingPunct="1">
              <a:spcBef>
                <a:spcPts val="0"/>
              </a:spcBef>
              <a:buClr>
                <a:srgbClr val="6600CC"/>
              </a:buClr>
              <a:buSzTx/>
              <a:buFont typeface="+mj-lt"/>
              <a:buAutoNum type="alphaLcPeriod"/>
            </a:pPr>
            <a:r>
              <a:rPr lang="en-US" dirty="0"/>
              <a:t>Accidental Puncture or Laceration</a:t>
            </a:r>
          </a:p>
          <a:p>
            <a:pPr eaLnBrk="1" hangingPunct="1">
              <a:spcBef>
                <a:spcPts val="0"/>
              </a:spcBef>
              <a:buClr>
                <a:srgbClr val="6600CC"/>
              </a:buClr>
              <a:buSzTx/>
              <a:buFont typeface="+mj-lt"/>
              <a:buAutoNum type="arabicPeriod"/>
            </a:pPr>
            <a:r>
              <a:rPr lang="en-US" sz="2000" dirty="0" smtClean="0"/>
              <a:t>Central </a:t>
            </a:r>
            <a:r>
              <a:rPr lang="en-US" sz="2000" dirty="0"/>
              <a:t>line-associated bloodstream infections (CLABSI) measure</a:t>
            </a:r>
          </a:p>
          <a:p>
            <a:pPr eaLnBrk="1" hangingPunct="1">
              <a:spcBef>
                <a:spcPts val="0"/>
              </a:spcBef>
              <a:buClr>
                <a:srgbClr val="6600CC"/>
              </a:buClr>
              <a:buSzTx/>
              <a:buFont typeface="+mj-lt"/>
              <a:buAutoNum type="arabicPeriod"/>
            </a:pPr>
            <a:r>
              <a:rPr lang="en-US" sz="2000" dirty="0" smtClean="0"/>
              <a:t>Catheter-associated </a:t>
            </a:r>
            <a:r>
              <a:rPr lang="en-US" sz="2000" dirty="0"/>
              <a:t>urinary tract infections (CAUTI) </a:t>
            </a:r>
            <a:r>
              <a:rPr lang="en-US" sz="2000" dirty="0" smtClean="0"/>
              <a:t>measure</a:t>
            </a:r>
            <a:endParaRPr lang="en-US" sz="2000" dirty="0"/>
          </a:p>
        </p:txBody>
      </p:sp>
    </p:spTree>
    <p:extLst>
      <p:ext uri="{BB962C8B-B14F-4D97-AF65-F5344CB8AC3E}">
        <p14:creationId xmlns:p14="http://schemas.microsoft.com/office/powerpoint/2010/main" val="1483941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391400" cy="4876800"/>
          </a:xfrm>
        </p:spPr>
        <p:txBody>
          <a:bodyPr/>
          <a:lstStyle/>
          <a:p>
            <a:pPr eaLnBrk="1" hangingPunct="1">
              <a:lnSpc>
                <a:spcPct val="90000"/>
              </a:lnSpc>
              <a:buClr>
                <a:srgbClr val="6600CC"/>
              </a:buClr>
              <a:buSzTx/>
              <a:buNone/>
            </a:pPr>
            <a:r>
              <a:rPr lang="en-US" dirty="0" smtClean="0"/>
              <a:t>Beginning in 2015, the lowest-performing 25 percent of subsection (d) hospitals will receive an one percent reduction in what would have otherwise been paid under the IPPS for all discharges.</a:t>
            </a:r>
          </a:p>
          <a:p>
            <a:pPr eaLnBrk="1" hangingPunct="1">
              <a:lnSpc>
                <a:spcPct val="90000"/>
              </a:lnSpc>
              <a:buClr>
                <a:srgbClr val="6600CC"/>
              </a:buClr>
              <a:buSzTx/>
              <a:buNone/>
            </a:pPr>
            <a:endParaRPr lang="en-US" dirty="0"/>
          </a:p>
          <a:p>
            <a:pPr eaLnBrk="1" hangingPunct="1">
              <a:lnSpc>
                <a:spcPct val="90000"/>
              </a:lnSpc>
              <a:buClr>
                <a:srgbClr val="6600CC"/>
              </a:buClr>
              <a:buSzTx/>
              <a:buNone/>
            </a:pPr>
            <a:r>
              <a:rPr lang="en-US" dirty="0" smtClean="0"/>
              <a:t>The HAC payment penalty adjustment is applied after base diagnosis-related group (DRG) payment adjustments have been calculated for the VM and Hospital Readmission Reduction programs.</a:t>
            </a:r>
            <a:endParaRPr lang="en-US" dirty="0"/>
          </a:p>
        </p:txBody>
      </p:sp>
    </p:spTree>
    <p:extLst>
      <p:ext uri="{BB962C8B-B14F-4D97-AF65-F5344CB8AC3E}">
        <p14:creationId xmlns:p14="http://schemas.microsoft.com/office/powerpoint/2010/main" val="1351858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391400" cy="4876800"/>
          </a:xfrm>
        </p:spPr>
        <p:txBody>
          <a:bodyPr/>
          <a:lstStyle/>
          <a:p>
            <a:pPr eaLnBrk="1" hangingPunct="1">
              <a:lnSpc>
                <a:spcPct val="90000"/>
              </a:lnSpc>
              <a:buClr>
                <a:srgbClr val="6600CC"/>
              </a:buClr>
              <a:buSzTx/>
              <a:buNone/>
            </a:pPr>
            <a:r>
              <a:rPr lang="en-US" dirty="0" smtClean="0"/>
              <a:t>The HAC Program is comprised of two measures which are weighted to a total of 100 percent.</a:t>
            </a:r>
          </a:p>
          <a:p>
            <a:pPr eaLnBrk="1" hangingPunct="1">
              <a:lnSpc>
                <a:spcPct val="90000"/>
              </a:lnSpc>
              <a:buClr>
                <a:srgbClr val="6600CC"/>
              </a:buClr>
              <a:buSzTx/>
            </a:pPr>
            <a:r>
              <a:rPr lang="en-US" dirty="0" smtClean="0"/>
              <a:t>AHRQ Patient Safety Measures (Domain 1) is weighted at 35 percent.</a:t>
            </a:r>
          </a:p>
          <a:p>
            <a:pPr eaLnBrk="1" hangingPunct="1">
              <a:lnSpc>
                <a:spcPct val="90000"/>
              </a:lnSpc>
              <a:buClr>
                <a:srgbClr val="6600CC"/>
              </a:buClr>
              <a:buSzTx/>
            </a:pPr>
            <a:r>
              <a:rPr lang="en-US" dirty="0" smtClean="0"/>
              <a:t>HAC Infection (Domain 2) is weighted at 65 percent.</a:t>
            </a:r>
          </a:p>
          <a:p>
            <a:pPr marL="0" indent="0" eaLnBrk="1" hangingPunct="1">
              <a:lnSpc>
                <a:spcPct val="90000"/>
              </a:lnSpc>
              <a:buClr>
                <a:srgbClr val="6600CC"/>
              </a:buClr>
              <a:buSzTx/>
              <a:buNone/>
            </a:pPr>
            <a:endParaRPr lang="en-US" dirty="0"/>
          </a:p>
          <a:p>
            <a:pPr marL="0" indent="0" eaLnBrk="1" hangingPunct="1">
              <a:lnSpc>
                <a:spcPct val="90000"/>
              </a:lnSpc>
              <a:buClr>
                <a:srgbClr val="6600CC"/>
              </a:buClr>
              <a:buSzTx/>
              <a:buNone/>
            </a:pPr>
            <a:r>
              <a:rPr lang="en-US" dirty="0" smtClean="0"/>
              <a:t>For the reporting period of Jan. 1, 2012, to Dec. 31, 2013, Chickasaw Nation Medical Center (CNMC) reported zero (0) healthcare-associated infections (HAI) for both categories of central line-associated bloodstream infection (CLASBI) and catheter-associated urinary tract infection (CAUTI).</a:t>
            </a:r>
          </a:p>
          <a:p>
            <a:pPr marL="0" indent="0" eaLnBrk="1" hangingPunct="1">
              <a:lnSpc>
                <a:spcPct val="90000"/>
              </a:lnSpc>
              <a:buClr>
                <a:srgbClr val="6600CC"/>
              </a:buClr>
              <a:buSzTx/>
              <a:buNone/>
            </a:pPr>
            <a:endParaRPr lang="en-US" dirty="0"/>
          </a:p>
        </p:txBody>
      </p:sp>
    </p:spTree>
    <p:extLst>
      <p:ext uri="{BB962C8B-B14F-4D97-AF65-F5344CB8AC3E}">
        <p14:creationId xmlns:p14="http://schemas.microsoft.com/office/powerpoint/2010/main" val="143136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391400" cy="4876800"/>
          </a:xfrm>
        </p:spPr>
        <p:txBody>
          <a:bodyPr/>
          <a:lstStyle/>
          <a:p>
            <a:pPr marL="0" indent="0" eaLnBrk="1" hangingPunct="1">
              <a:lnSpc>
                <a:spcPct val="90000"/>
              </a:lnSpc>
              <a:buClr>
                <a:srgbClr val="6600CC"/>
              </a:buClr>
              <a:buSzTx/>
              <a:buNone/>
            </a:pPr>
            <a:r>
              <a:rPr lang="en-US" sz="2000" dirty="0"/>
              <a:t>The CDC formula that is utilized to calculate Standardized Infection Ratio (SIR) is:  </a:t>
            </a:r>
            <a:r>
              <a:rPr lang="en-US" sz="2000" dirty="0" smtClean="0"/>
              <a:t>divide </a:t>
            </a:r>
            <a:r>
              <a:rPr lang="en-US" sz="2000" dirty="0"/>
              <a:t>the hospital’s reported number of HAIs by a hospital’s predicted number of HAIs:</a:t>
            </a:r>
          </a:p>
          <a:p>
            <a:pPr eaLnBrk="1" hangingPunct="1">
              <a:lnSpc>
                <a:spcPct val="90000"/>
              </a:lnSpc>
              <a:buClr>
                <a:srgbClr val="6600CC"/>
              </a:buClr>
              <a:buSzTx/>
            </a:pPr>
            <a:r>
              <a:rPr lang="en-US" sz="2000" dirty="0"/>
              <a:t>A hospital’s number of predicted HAIs must be greater than or equal to one in order to calculate a SIR.</a:t>
            </a:r>
          </a:p>
          <a:p>
            <a:pPr eaLnBrk="1" hangingPunct="1">
              <a:lnSpc>
                <a:spcPct val="90000"/>
              </a:lnSpc>
              <a:buClr>
                <a:srgbClr val="6600CC"/>
              </a:buClr>
              <a:buSzTx/>
            </a:pPr>
            <a:r>
              <a:rPr lang="en-US" sz="2000" dirty="0"/>
              <a:t>CNMC predicted number of HAIs was below </a:t>
            </a:r>
            <a:r>
              <a:rPr lang="en-US" sz="2000" dirty="0" smtClean="0"/>
              <a:t>one at</a:t>
            </a:r>
            <a:r>
              <a:rPr lang="en-US" sz="2000" dirty="0"/>
              <a:t>:</a:t>
            </a:r>
          </a:p>
          <a:p>
            <a:pPr lvl="1" eaLnBrk="1" hangingPunct="1">
              <a:lnSpc>
                <a:spcPct val="90000"/>
              </a:lnSpc>
              <a:buClr>
                <a:srgbClr val="6600CC"/>
              </a:buClr>
              <a:buSzTx/>
            </a:pPr>
            <a:r>
              <a:rPr lang="en-US" dirty="0"/>
              <a:t>CLASBI:  0.620</a:t>
            </a:r>
          </a:p>
          <a:p>
            <a:pPr lvl="1" eaLnBrk="1" hangingPunct="1">
              <a:lnSpc>
                <a:spcPct val="90000"/>
              </a:lnSpc>
              <a:buClr>
                <a:srgbClr val="6600CC"/>
              </a:buClr>
              <a:buSzTx/>
            </a:pPr>
            <a:r>
              <a:rPr lang="en-US" dirty="0"/>
              <a:t>CAUTI:  0.927</a:t>
            </a:r>
          </a:p>
          <a:p>
            <a:pPr marL="0" indent="0" eaLnBrk="1" hangingPunct="1">
              <a:lnSpc>
                <a:spcPct val="90000"/>
              </a:lnSpc>
              <a:buClr>
                <a:srgbClr val="6600CC"/>
              </a:buClr>
              <a:buSzTx/>
              <a:buNone/>
            </a:pPr>
            <a:endParaRPr lang="en-US" sz="2000" dirty="0" smtClean="0"/>
          </a:p>
          <a:p>
            <a:pPr marL="0" indent="0" eaLnBrk="1" hangingPunct="1">
              <a:spcBef>
                <a:spcPts val="0"/>
              </a:spcBef>
              <a:buClr>
                <a:srgbClr val="6600CC"/>
              </a:buClr>
              <a:buSzTx/>
              <a:buNone/>
            </a:pPr>
            <a:r>
              <a:rPr lang="en-US" sz="2000" dirty="0" smtClean="0"/>
              <a:t>This resulted in CNMC having insufficient data and CDC not calculating an SIR for this measure.  Subsequently, this measure did not calculate into the CNMC’s Domain 2 score or Total HAC score.</a:t>
            </a:r>
          </a:p>
          <a:p>
            <a:pPr marL="0" indent="0" eaLnBrk="1" hangingPunct="1">
              <a:spcBef>
                <a:spcPts val="0"/>
              </a:spcBef>
              <a:buClr>
                <a:srgbClr val="6600CC"/>
              </a:buClr>
              <a:buSzTx/>
              <a:buNone/>
            </a:pPr>
            <a:endParaRPr lang="en-US" sz="2000" dirty="0" smtClean="0"/>
          </a:p>
        </p:txBody>
      </p:sp>
    </p:spTree>
    <p:extLst>
      <p:ext uri="{BB962C8B-B14F-4D97-AF65-F5344CB8AC3E}">
        <p14:creationId xmlns:p14="http://schemas.microsoft.com/office/powerpoint/2010/main" val="2762249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95400"/>
            <a:ext cx="7391400" cy="4876800"/>
          </a:xfrm>
        </p:spPr>
        <p:txBody>
          <a:bodyPr/>
          <a:lstStyle/>
          <a:p>
            <a:pPr marL="0" indent="0" eaLnBrk="1" hangingPunct="1">
              <a:spcBef>
                <a:spcPts val="0"/>
              </a:spcBef>
              <a:buClr>
                <a:srgbClr val="6600CC"/>
              </a:buClr>
              <a:buSzTx/>
              <a:buNone/>
            </a:pPr>
            <a:r>
              <a:rPr lang="en-US" dirty="0" smtClean="0"/>
              <a:t>Because CNMC had zero in Domain 2, Domain 1 was weighted at 100 percent, instead of 35 percent.</a:t>
            </a:r>
          </a:p>
          <a:p>
            <a:pPr marL="0" indent="0" eaLnBrk="1" hangingPunct="1">
              <a:spcBef>
                <a:spcPts val="0"/>
              </a:spcBef>
              <a:buClr>
                <a:srgbClr val="6600CC"/>
              </a:buClr>
              <a:buSzTx/>
              <a:buNone/>
            </a:pPr>
            <a:endParaRPr lang="en-US" dirty="0" smtClean="0"/>
          </a:p>
          <a:p>
            <a:pPr marL="0" indent="0" eaLnBrk="1" hangingPunct="1">
              <a:spcBef>
                <a:spcPts val="0"/>
              </a:spcBef>
              <a:buClr>
                <a:srgbClr val="6600CC"/>
              </a:buClr>
              <a:buSzTx/>
              <a:buNone/>
            </a:pPr>
            <a:r>
              <a:rPr lang="en-US" dirty="0" smtClean="0"/>
              <a:t>By removing Domain 2 from the CNMC total HAC score for FY2015, higher weighting was placed on Domain 1, thus resulting in a total hospital HAC score of greater than 7.  This resulted in CMNC facility being subject to a payment reduction of one percent.</a:t>
            </a:r>
            <a:endParaRPr lang="en-US" dirty="0"/>
          </a:p>
        </p:txBody>
      </p:sp>
    </p:spTree>
    <p:extLst>
      <p:ext uri="{BB962C8B-B14F-4D97-AF65-F5344CB8AC3E}">
        <p14:creationId xmlns:p14="http://schemas.microsoft.com/office/powerpoint/2010/main" val="104014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381000" y="1447800"/>
            <a:ext cx="7924800" cy="4876800"/>
          </a:xfrm>
        </p:spPr>
        <p:txBody>
          <a:bodyPr/>
          <a:lstStyle/>
          <a:p>
            <a:pPr marL="0" indent="0" eaLnBrk="1" hangingPunct="1">
              <a:spcBef>
                <a:spcPts val="0"/>
              </a:spcBef>
              <a:buClr>
                <a:srgbClr val="6600CC"/>
              </a:buClr>
              <a:buSzTx/>
              <a:buNone/>
            </a:pPr>
            <a:r>
              <a:rPr lang="en-US" sz="1800" u="sng" dirty="0" smtClean="0"/>
              <a:t>The Appeal Process:</a:t>
            </a:r>
          </a:p>
          <a:p>
            <a:pPr marL="0" indent="0" eaLnBrk="1" hangingPunct="1">
              <a:spcBef>
                <a:spcPts val="0"/>
              </a:spcBef>
              <a:buClr>
                <a:srgbClr val="6600CC"/>
              </a:buClr>
              <a:buSzTx/>
              <a:buNone/>
            </a:pPr>
            <a:endParaRPr lang="en-US" sz="1800" dirty="0" smtClean="0"/>
          </a:p>
          <a:p>
            <a:pPr marL="0" indent="0" eaLnBrk="1" hangingPunct="1">
              <a:spcBef>
                <a:spcPts val="0"/>
              </a:spcBef>
              <a:buClr>
                <a:srgbClr val="6600CC"/>
              </a:buClr>
              <a:buSzTx/>
              <a:buNone/>
            </a:pPr>
            <a:r>
              <a:rPr lang="en-US" sz="1800" dirty="0" smtClean="0"/>
              <a:t>CNMC decided since the one percent payment reduction was because of a faulty methodology, we would appeal.  After researching, the following appeal process was followed.</a:t>
            </a:r>
          </a:p>
          <a:p>
            <a:pPr eaLnBrk="1" hangingPunct="1">
              <a:spcBef>
                <a:spcPts val="0"/>
              </a:spcBef>
              <a:buClr>
                <a:srgbClr val="6600CC"/>
              </a:buClr>
              <a:buSzTx/>
              <a:buAutoNum type="arabicPeriod"/>
            </a:pPr>
            <a:r>
              <a:rPr lang="en-US" sz="1800" dirty="0" smtClean="0"/>
              <a:t>Appeal to CMS DTA, which forwarded to the program staff for a response.  The response was detailed with the following highlights:</a:t>
            </a:r>
          </a:p>
          <a:p>
            <a:pPr lvl="1" eaLnBrk="1" hangingPunct="1">
              <a:spcBef>
                <a:spcPts val="0"/>
              </a:spcBef>
              <a:buClr>
                <a:srgbClr val="6600CC"/>
              </a:buClr>
              <a:buSzTx/>
              <a:buFont typeface="+mj-lt"/>
              <a:buAutoNum type="alphaLcPeriod"/>
            </a:pPr>
            <a:r>
              <a:rPr lang="en-US" sz="1800" dirty="0" smtClean="0"/>
              <a:t>It is important and appropriate to make use of the data that are available for each hospital, as long as the minimum thresholds for each measure are met.</a:t>
            </a:r>
          </a:p>
          <a:p>
            <a:pPr lvl="1" eaLnBrk="1" hangingPunct="1">
              <a:spcBef>
                <a:spcPts val="0"/>
              </a:spcBef>
              <a:buClr>
                <a:srgbClr val="6600CC"/>
              </a:buClr>
              <a:buSzTx/>
              <a:buFont typeface="+mj-lt"/>
              <a:buAutoNum type="alphaLcPeriod"/>
            </a:pPr>
            <a:r>
              <a:rPr lang="en-US" sz="1800" dirty="0" smtClean="0"/>
              <a:t>CDC has developed a new analytic method that would have lower minimum data threshold, which if adopted, could potentially alleviate some of the concerns related to the current scoring methodology and insufficient data.</a:t>
            </a:r>
          </a:p>
          <a:p>
            <a:pPr lvl="1" eaLnBrk="1" hangingPunct="1">
              <a:spcBef>
                <a:spcPts val="0"/>
              </a:spcBef>
              <a:buClr>
                <a:srgbClr val="6600CC"/>
              </a:buClr>
              <a:buSzTx/>
              <a:buFont typeface="+mj-lt"/>
              <a:buAutoNum type="alphaLcPeriod"/>
            </a:pPr>
            <a:r>
              <a:rPr lang="en-US" sz="1800" dirty="0" smtClean="0"/>
              <a:t>CMS is working with CDC to evaluate this new methodology and determine if it is appropriate for inclusion in CMS quality programs.</a:t>
            </a:r>
          </a:p>
          <a:p>
            <a:pPr lvl="1" eaLnBrk="1" hangingPunct="1">
              <a:spcBef>
                <a:spcPts val="0"/>
              </a:spcBef>
              <a:buClr>
                <a:srgbClr val="6600CC"/>
              </a:buClr>
              <a:buSzTx/>
              <a:buFont typeface="+mj-lt"/>
              <a:buAutoNum type="alphaLcPeriod"/>
            </a:pPr>
            <a:r>
              <a:rPr lang="en-US" sz="1800" dirty="0" smtClean="0"/>
              <a:t>CMS does not have the authority to modify the payment adjustment.</a:t>
            </a:r>
          </a:p>
        </p:txBody>
      </p:sp>
    </p:spTree>
    <p:extLst>
      <p:ext uri="{BB962C8B-B14F-4D97-AF65-F5344CB8AC3E}">
        <p14:creationId xmlns:p14="http://schemas.microsoft.com/office/powerpoint/2010/main" val="2005277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28600"/>
            <a:ext cx="7391400" cy="914400"/>
          </a:xfrm>
        </p:spPr>
        <p:txBody>
          <a:bodyPr/>
          <a:lstStyle/>
          <a:p>
            <a:pPr algn="ctr" eaLnBrk="1" hangingPunct="1"/>
            <a:r>
              <a:rPr lang="en-US" sz="2800" dirty="0" smtClean="0"/>
              <a:t>QUALITY REPORTING MEASURES</a:t>
            </a:r>
            <a:br>
              <a:rPr lang="en-US" sz="2800" dirty="0" smtClean="0"/>
            </a:br>
            <a:r>
              <a:rPr lang="en-US" sz="2800" dirty="0" smtClean="0"/>
              <a:t>A Tribal Story</a:t>
            </a:r>
          </a:p>
        </p:txBody>
      </p:sp>
      <p:sp>
        <p:nvSpPr>
          <p:cNvPr id="17411" name="Rectangle 3"/>
          <p:cNvSpPr>
            <a:spLocks noGrp="1" noChangeArrowheads="1"/>
          </p:cNvSpPr>
          <p:nvPr>
            <p:ph type="body" sz="half" idx="4294967295"/>
          </p:nvPr>
        </p:nvSpPr>
        <p:spPr>
          <a:xfrm>
            <a:off x="533400" y="1219200"/>
            <a:ext cx="8001000" cy="4876800"/>
          </a:xfrm>
        </p:spPr>
        <p:txBody>
          <a:bodyPr/>
          <a:lstStyle/>
          <a:p>
            <a:pPr marL="0" indent="0" eaLnBrk="1" hangingPunct="1">
              <a:lnSpc>
                <a:spcPct val="90000"/>
              </a:lnSpc>
              <a:buClr>
                <a:srgbClr val="6600CC"/>
              </a:buClr>
              <a:buSzTx/>
              <a:buNone/>
            </a:pPr>
            <a:r>
              <a:rPr lang="en-US" sz="1800" u="sng" dirty="0" smtClean="0"/>
              <a:t>The Appeal Process:</a:t>
            </a:r>
          </a:p>
          <a:p>
            <a:pPr marL="0" indent="0" eaLnBrk="1" hangingPunct="1">
              <a:lnSpc>
                <a:spcPct val="90000"/>
              </a:lnSpc>
              <a:buClr>
                <a:srgbClr val="6600CC"/>
              </a:buClr>
              <a:buSzTx/>
              <a:buNone/>
            </a:pPr>
            <a:endParaRPr lang="en-US" sz="1800" dirty="0" smtClean="0"/>
          </a:p>
          <a:p>
            <a:pPr eaLnBrk="1" hangingPunct="1">
              <a:lnSpc>
                <a:spcPct val="90000"/>
              </a:lnSpc>
              <a:buClr>
                <a:srgbClr val="6600CC"/>
              </a:buClr>
              <a:buSzTx/>
              <a:buAutoNum type="arabicPeriod" startAt="2"/>
            </a:pPr>
            <a:r>
              <a:rPr lang="en-US" sz="1800" dirty="0" smtClean="0"/>
              <a:t>Appeal </a:t>
            </a:r>
            <a:r>
              <a:rPr lang="en-US" sz="1800" dirty="0"/>
              <a:t>letter to CMS Acting Administrator.  The response was detailed with the following highlights</a:t>
            </a:r>
            <a:r>
              <a:rPr lang="en-US" sz="1800" dirty="0" smtClean="0"/>
              <a:t>:</a:t>
            </a:r>
          </a:p>
          <a:p>
            <a:pPr lvl="1" eaLnBrk="1" hangingPunct="1">
              <a:lnSpc>
                <a:spcPct val="90000"/>
              </a:lnSpc>
              <a:buClr>
                <a:srgbClr val="6600CC"/>
              </a:buClr>
              <a:buSzTx/>
              <a:buFont typeface="+mj-lt"/>
              <a:buAutoNum type="alphaLcPeriod"/>
            </a:pPr>
            <a:r>
              <a:rPr lang="en-US" sz="1800" dirty="0" smtClean="0"/>
              <a:t>CDC has set a threshold predicted number of infections of at least one</a:t>
            </a:r>
          </a:p>
          <a:p>
            <a:pPr lvl="1" eaLnBrk="1" hangingPunct="1">
              <a:lnSpc>
                <a:spcPct val="90000"/>
              </a:lnSpc>
              <a:buClr>
                <a:srgbClr val="6600CC"/>
              </a:buClr>
              <a:buSzTx/>
              <a:buFont typeface="+mj-lt"/>
              <a:buAutoNum type="alphaLcPeriod"/>
            </a:pPr>
            <a:r>
              <a:rPr lang="en-US" sz="1800" dirty="0" smtClean="0"/>
              <a:t>CDC can’t at this time, calculate a SIR for that measure, regardless of the number of actual infections</a:t>
            </a:r>
          </a:p>
          <a:p>
            <a:pPr lvl="1" eaLnBrk="1" hangingPunct="1">
              <a:lnSpc>
                <a:spcPct val="90000"/>
              </a:lnSpc>
              <a:buClr>
                <a:srgbClr val="6600CC"/>
              </a:buClr>
              <a:buSzTx/>
              <a:buFont typeface="+mj-lt"/>
              <a:buAutoNum type="alphaLcPeriod"/>
            </a:pPr>
            <a:r>
              <a:rPr lang="en-US" sz="1800" dirty="0" smtClean="0"/>
              <a:t>Recognition of the impact to facilities with this reporting scenario and are working with CDC to evaluate the future potential to lower the threshold below one</a:t>
            </a:r>
          </a:p>
          <a:p>
            <a:pPr lvl="1" eaLnBrk="1" hangingPunct="1">
              <a:lnSpc>
                <a:spcPct val="90000"/>
              </a:lnSpc>
              <a:buClr>
                <a:srgbClr val="6600CC"/>
              </a:buClr>
              <a:buSzTx/>
              <a:buFont typeface="+mj-lt"/>
              <a:buAutoNum type="alphaLcPeriod"/>
            </a:pPr>
            <a:r>
              <a:rPr lang="en-US" sz="1800" dirty="0" smtClean="0"/>
              <a:t>CDC has developed an alternative to the SIR calculation method, called the adjusted ranking metric (ARM) which would take into account, among other variables, hospitals that have low numbers of central line and/or catheter days</a:t>
            </a:r>
          </a:p>
          <a:p>
            <a:pPr lvl="1" eaLnBrk="1" hangingPunct="1">
              <a:lnSpc>
                <a:spcPct val="90000"/>
              </a:lnSpc>
              <a:buClr>
                <a:srgbClr val="6600CC"/>
              </a:buClr>
              <a:buSzTx/>
              <a:buFont typeface="+mj-lt"/>
              <a:buAutoNum type="alphaLcPeriod"/>
            </a:pPr>
            <a:r>
              <a:rPr lang="en-US" sz="1800" dirty="0" smtClean="0"/>
              <a:t>Committed to considering other ways of improving the program</a:t>
            </a:r>
          </a:p>
          <a:p>
            <a:pPr lvl="1" eaLnBrk="1" hangingPunct="1">
              <a:lnSpc>
                <a:spcPct val="90000"/>
              </a:lnSpc>
              <a:buClr>
                <a:srgbClr val="6600CC"/>
              </a:buClr>
              <a:buSzTx/>
              <a:buFont typeface="+mj-lt"/>
              <a:buAutoNum type="alphaLcPeriod"/>
            </a:pPr>
            <a:r>
              <a:rPr lang="en-US" sz="1800" dirty="0" smtClean="0"/>
              <a:t>Can’t make a change to the payment reduction</a:t>
            </a:r>
          </a:p>
          <a:p>
            <a:pPr eaLnBrk="1" hangingPunct="1">
              <a:lnSpc>
                <a:spcPct val="90000"/>
              </a:lnSpc>
              <a:buClr>
                <a:srgbClr val="6600CC"/>
              </a:buClr>
              <a:buSzTx/>
              <a:buAutoNum type="arabicPeriod" startAt="2"/>
            </a:pPr>
            <a:r>
              <a:rPr lang="en-US" sz="1800" dirty="0" smtClean="0"/>
              <a:t>Appeal letter to DHHS Secretary Burwell with no response as of this date.</a:t>
            </a:r>
          </a:p>
        </p:txBody>
      </p:sp>
    </p:spTree>
    <p:extLst>
      <p:ext uri="{BB962C8B-B14F-4D97-AF65-F5344CB8AC3E}">
        <p14:creationId xmlns:p14="http://schemas.microsoft.com/office/powerpoint/2010/main" val="704823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9193</TotalTime>
  <Words>3111</Words>
  <Application>Microsoft Office PowerPoint</Application>
  <PresentationFormat>On-screen Show (4:3)</PresentationFormat>
  <Paragraphs>205</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Tahoma</vt:lpstr>
      <vt:lpstr>Wingdings</vt:lpstr>
      <vt:lpstr>Network</vt:lpstr>
      <vt:lpstr>The Chickasaw Nation Department of Health</vt:lpstr>
      <vt:lpstr>QUALITY REPORTING MEASURES A Tribal Story</vt:lpstr>
      <vt:lpstr>QUALITY REPORTING MEASURES A Tribal Story</vt:lpstr>
      <vt:lpstr>QUALITY REPORTING MEASURES A Tribal Story</vt:lpstr>
      <vt:lpstr>QUALITY REPORTING MEASURES A Tribal Story</vt:lpstr>
      <vt:lpstr>QUALITY REPORTING MEASURES A Tribal Story</vt:lpstr>
      <vt:lpstr>QUALITY REPORTING MEASURES A Tribal Story</vt:lpstr>
      <vt:lpstr>QUALITY REPORTING MEASURES A Tribal Story</vt:lpstr>
      <vt:lpstr>QUALITY REPORTING MEASURES A Tribal Story</vt:lpstr>
      <vt:lpstr>MMPC Payment Reform Workgroup</vt:lpstr>
      <vt:lpstr>MMPC Payment Reform Workgroup</vt:lpstr>
      <vt:lpstr>MMPC Payment Reform Workgroup</vt:lpstr>
      <vt:lpstr>MMPC Payment Reform Workgroup</vt:lpstr>
      <vt:lpstr>MMPC Payment Reform Workgroup</vt:lpstr>
    </vt:vector>
  </TitlesOfParts>
  <Company>The Chickasaw Nation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ccutler</dc:creator>
  <cp:lastModifiedBy>Owner</cp:lastModifiedBy>
  <cp:revision>345</cp:revision>
  <cp:lastPrinted>2015-09-18T17:16:53Z</cp:lastPrinted>
  <dcterms:created xsi:type="dcterms:W3CDTF">2005-01-06T16:15:35Z</dcterms:created>
  <dcterms:modified xsi:type="dcterms:W3CDTF">2015-09-18T17:17:24Z</dcterms:modified>
</cp:coreProperties>
</file>